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Anton"/>
      <p:regular r:id="rId63"/>
    </p:embeddedFont>
    <p:embeddedFont>
      <p:font typeface="Roboto Medium"/>
      <p:regular r:id="rId64"/>
      <p:bold r:id="rId65"/>
      <p:italic r:id="rId66"/>
      <p:boldItalic r:id="rId67"/>
    </p:embeddedFont>
    <p:embeddedFont>
      <p:font typeface="Roboto"/>
      <p:regular r:id="rId68"/>
      <p:bold r:id="rId69"/>
      <p:italic r:id="rId70"/>
      <p:boldItalic r:id="rId71"/>
    </p:embeddedFont>
    <p:embeddedFont>
      <p:font typeface="Source Sans Pro"/>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E011F8D-8F06-4546-8E65-7695F8B6845A}">
  <a:tblStyle styleId="{6E011F8D-8F06-4546-8E65-7695F8B6845A}"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BA4DC88-4618-4A76-85FE-1DCEEB5F74C2}" styleName="Table_1">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SourceSansPro-bold.fntdata"/><Relationship Id="rId72" Type="http://schemas.openxmlformats.org/officeDocument/2006/relationships/font" Target="fonts/SourceSansPro-regular.fntdata"/><Relationship Id="rId31" Type="http://schemas.openxmlformats.org/officeDocument/2006/relationships/slide" Target="slides/slide26.xml"/><Relationship Id="rId75" Type="http://schemas.openxmlformats.org/officeDocument/2006/relationships/font" Target="fonts/SourceSansPro-boldItalic.fntdata"/><Relationship Id="rId30" Type="http://schemas.openxmlformats.org/officeDocument/2006/relationships/slide" Target="slides/slide25.xml"/><Relationship Id="rId74" Type="http://schemas.openxmlformats.org/officeDocument/2006/relationships/font" Target="fonts/SourceSansPro-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Medium-regular.fntdata"/><Relationship Id="rId63" Type="http://schemas.openxmlformats.org/officeDocument/2006/relationships/font" Target="fonts/Anton-regular.fntdata"/><Relationship Id="rId22" Type="http://schemas.openxmlformats.org/officeDocument/2006/relationships/slide" Target="slides/slide17.xml"/><Relationship Id="rId66" Type="http://schemas.openxmlformats.org/officeDocument/2006/relationships/font" Target="fonts/RobotoMedium-italic.fntdata"/><Relationship Id="rId21" Type="http://schemas.openxmlformats.org/officeDocument/2006/relationships/slide" Target="slides/slide16.xml"/><Relationship Id="rId65" Type="http://schemas.openxmlformats.org/officeDocument/2006/relationships/font" Target="fonts/RobotoMedium-bold.fntdata"/><Relationship Id="rId24" Type="http://schemas.openxmlformats.org/officeDocument/2006/relationships/slide" Target="slides/slide19.xml"/><Relationship Id="rId68" Type="http://schemas.openxmlformats.org/officeDocument/2006/relationships/font" Target="fonts/Roboto-regular.fntdata"/><Relationship Id="rId23" Type="http://schemas.openxmlformats.org/officeDocument/2006/relationships/slide" Target="slides/slide18.xml"/><Relationship Id="rId67" Type="http://schemas.openxmlformats.org/officeDocument/2006/relationships/font" Target="fonts/RobotoMedium-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aecd5ec97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aecd5ec97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aecd5ec97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aecd5ec97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aecd5ec97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aecd5ec97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aecd5ec970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aecd5ec970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aecd5ec97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aecd5ec97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latin typeface="Source Sans Pro"/>
                <a:ea typeface="Source Sans Pro"/>
                <a:cs typeface="Source Sans Pro"/>
                <a:sym typeface="Source Sans Pro"/>
              </a:rPr>
              <a:t>Consider string T is abaaba:</a:t>
            </a:r>
            <a:endParaRPr sz="1300">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 sz="1300">
                <a:latin typeface="Source Sans Pro"/>
                <a:ea typeface="Source Sans Pro"/>
                <a:cs typeface="Source Sans Pro"/>
                <a:sym typeface="Source Sans Pro"/>
              </a:rPr>
              <a:t>The LF Mapping states: the ith occurrence of a character c in the last column has the same rank as the ith occurrence of c in the first column. E.g. look at the as in the last column above, starting at the top. They have ranks 3, 1, 2 and 0 in that order.</a:t>
            </a:r>
            <a:endParaRPr sz="1300">
              <a:latin typeface="Source Sans Pro"/>
              <a:ea typeface="Source Sans Pro"/>
              <a:cs typeface="Source Sans Pro"/>
              <a:sym typeface="Source Sans Pro"/>
            </a:endParaRPr>
          </a:p>
          <a:p>
            <a:pPr indent="0" lvl="0" marL="0" rtl="0" algn="l">
              <a:spcBef>
                <a:spcPts val="0"/>
              </a:spcBef>
              <a:spcAft>
                <a:spcPts val="0"/>
              </a:spcAft>
              <a:buNone/>
            </a:pPr>
            <a:r>
              <a:t/>
            </a:r>
            <a:endParaRPr sz="6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aecd5ec97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aecd5ec97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latin typeface="Source Sans Pro"/>
                <a:ea typeface="Source Sans Pro"/>
                <a:cs typeface="Source Sans Pro"/>
                <a:sym typeface="Source Sans Pro"/>
              </a:rPr>
              <a:t>To recover T from BWT(T): start in the first row, which has $ in the first column</a:t>
            </a:r>
            <a:endParaRPr sz="900">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t/>
            </a:r>
            <a:endParaRPr sz="900">
              <a:latin typeface="Source Sans Pro"/>
              <a:ea typeface="Source Sans Pro"/>
              <a:cs typeface="Source Sans Pro"/>
              <a:sym typeface="Source Sans Pro"/>
            </a:endParaRPr>
          </a:p>
          <a:p>
            <a:pPr indent="-285750" lvl="0" marL="457200" rtl="0" algn="l">
              <a:spcBef>
                <a:spcPts val="0"/>
              </a:spcBef>
              <a:spcAft>
                <a:spcPts val="0"/>
              </a:spcAft>
              <a:buClr>
                <a:srgbClr val="000000"/>
              </a:buClr>
              <a:buSzPts val="900"/>
              <a:buFont typeface="Livvic"/>
              <a:buChar char="●"/>
            </a:pPr>
            <a:r>
              <a:rPr lang="en" sz="900">
                <a:latin typeface="Source Sans Pro"/>
                <a:ea typeface="Source Sans Pro"/>
                <a:cs typeface="Source Sans Pro"/>
                <a:sym typeface="Source Sans Pro"/>
              </a:rPr>
              <a:t>Rows are rotations of T →  the last column of the first row contains the character to the left of $ in T: a in this case</a:t>
            </a:r>
            <a:endParaRPr sz="900">
              <a:latin typeface="Source Sans Pro"/>
              <a:ea typeface="Source Sans Pro"/>
              <a:cs typeface="Source Sans Pro"/>
              <a:sym typeface="Source Sans Pro"/>
            </a:endParaRPr>
          </a:p>
          <a:p>
            <a:pPr indent="-285750" lvl="0" marL="457200" rtl="0" algn="l">
              <a:spcBef>
                <a:spcPts val="0"/>
              </a:spcBef>
              <a:spcAft>
                <a:spcPts val="0"/>
              </a:spcAft>
              <a:buClr>
                <a:srgbClr val="000000"/>
              </a:buClr>
              <a:buSzPts val="900"/>
              <a:buFont typeface="Livvic"/>
              <a:buChar char="●"/>
            </a:pPr>
            <a:r>
              <a:rPr lang="en" sz="900">
                <a:latin typeface="Source Sans Pro"/>
                <a:ea typeface="Source Sans Pro"/>
                <a:cs typeface="Source Sans Pro"/>
                <a:sym typeface="Source Sans Pro"/>
              </a:rPr>
              <a:t> We know from the rank array that this is the a of rank 0: a0. </a:t>
            </a:r>
            <a:endParaRPr sz="900">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t/>
            </a:r>
            <a:endParaRPr sz="900">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 sz="900">
                <a:latin typeface="Source Sans Pro"/>
                <a:ea typeface="Source Sans Pro"/>
                <a:cs typeface="Source Sans Pro"/>
                <a:sym typeface="Source Sans Pro"/>
              </a:rPr>
              <a:t>Now how to recover the character to the left of a0? We can do this if we know which row begins with a0. But the LF Mapping tells us this. Because a0 has rank 0, it must correspond to the first a in the first column, i.e. the a in the second row. </a:t>
            </a:r>
            <a:endParaRPr sz="900">
              <a:latin typeface="Source Sans Pro"/>
              <a:ea typeface="Source Sans Pro"/>
              <a:cs typeface="Source Sans Pro"/>
              <a:sym typeface="Source Sans Pro"/>
            </a:endParaRPr>
          </a:p>
          <a:p>
            <a:pPr indent="0" lvl="0" marL="0" rtl="0" algn="l">
              <a:spcBef>
                <a:spcPts val="0"/>
              </a:spcBef>
              <a:spcAft>
                <a:spcPts val="0"/>
              </a:spcAft>
              <a:buNone/>
            </a:pPr>
            <a:r>
              <a:t/>
            </a:r>
            <a:endParaRPr sz="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aecd5ec97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aecd5ec97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aecd5ec97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aecd5ec97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ecd5ec970_2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aecd5ec970_2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ecd5ec97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ecd5ec97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ecd5ec9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ecd5ec9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aecd5ec970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aecd5ec970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ecd5ec970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aecd5ec970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aecd5ec970_2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aecd5ec970_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aecd5ec970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aecd5ec970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aecd5ec970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aecd5ec970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aecd5ec970_2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aecd5ec970_2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aecd5ec970_2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aecd5ec970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aecd5ec970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aecd5ec970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aecd5ec970_2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aecd5ec970_2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ecd5ec970_2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aecd5ec970_2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ecd5ec97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ecd5ec97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aecd5ec970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aecd5ec970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ecd5ec970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aecd5ec970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aecd5ec970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aecd5ec970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aecd5ec970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aecd5ec970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aecd5ec970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aecd5ec970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aecd5ec970_2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aecd5ec970_2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aecd5ec970_2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aecd5ec970_2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aecd5ec970_2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aecd5ec970_2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aecd5ec970_2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aecd5ec970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aee83b42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aee83b42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ecd5ec97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ecd5ec97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aecd5ec970_2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aecd5ec970_2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aecd5ec970_2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aecd5ec970_2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aecd5ec97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aecd5ec970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aecd5ec97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aecd5ec97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aecd5ec97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aecd5ec97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aecd5ec97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aecd5ec97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aecd5ec97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aecd5ec97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aecd5ec970_2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aecd5ec970_2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aecd5ec970_2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aecd5ec970_2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aecd5ec970_2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aecd5ec970_2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aecd5ec97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aecd5ec97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aecd5ec970_2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aecd5ec970_2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aecd5ec970_2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aecd5ec970_2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aecd5ec97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aecd5ec97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aecd5ec970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aecd5ec970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aecd5ec970_2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aecd5ec970_2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aecd5ec970_2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aecd5ec970_2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aecd5ec970_2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aecd5ec970_2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aecd5ec97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aecd5ec97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ecd5ec97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ecd5ec97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aecd5ec97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aecd5ec97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ecd5ec970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aecd5ec970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aecd5ec970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aecd5ec970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 name="Shape 7"/>
        <p:cNvGrpSpPr/>
        <p:nvPr/>
      </p:nvGrpSpPr>
      <p:grpSpPr>
        <a:xfrm>
          <a:off x="0" y="0"/>
          <a:ext cx="0" cy="0"/>
          <a:chOff x="0" y="0"/>
          <a:chExt cx="0" cy="0"/>
        </a:xfrm>
      </p:grpSpPr>
      <p:sp>
        <p:nvSpPr>
          <p:cNvPr id="8" name="Google Shape;8;p2"/>
          <p:cNvSpPr txBox="1"/>
          <p:nvPr>
            <p:ph type="ctrTitle"/>
          </p:nvPr>
        </p:nvSpPr>
        <p:spPr>
          <a:xfrm>
            <a:off x="713225" y="1646400"/>
            <a:ext cx="7717500" cy="1074600"/>
          </a:xfrm>
          <a:prstGeom prst="rect">
            <a:avLst/>
          </a:prstGeom>
        </p:spPr>
        <p:txBody>
          <a:bodyPr anchorCtr="0" anchor="b" bIns="0" lIns="0" spcFirstLastPara="1" rIns="0" wrap="square" tIns="0">
            <a:noAutofit/>
          </a:bodyPr>
          <a:lstStyle>
            <a:lvl1pPr lvl="0" algn="r">
              <a:spcBef>
                <a:spcPts val="0"/>
              </a:spcBef>
              <a:spcAft>
                <a:spcPts val="0"/>
              </a:spcAft>
              <a:buSzPts val="5200"/>
              <a:buNone/>
              <a:defRPr sz="5200">
                <a:solidFill>
                  <a:schemeClr val="accen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9" name="Google Shape;9;p2"/>
          <p:cNvSpPr txBox="1"/>
          <p:nvPr>
            <p:ph idx="1" type="subTitle"/>
          </p:nvPr>
        </p:nvSpPr>
        <p:spPr>
          <a:xfrm>
            <a:off x="713225" y="2724912"/>
            <a:ext cx="7717500" cy="5166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2800"/>
              <a:buNone/>
              <a:defRPr sz="1900">
                <a:solidFill>
                  <a:schemeClr val="accen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1"/>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1"/>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txBox="1"/>
          <p:nvPr>
            <p:ph hasCustomPrompt="1" type="title"/>
          </p:nvPr>
        </p:nvSpPr>
        <p:spPr>
          <a:xfrm>
            <a:off x="2116950" y="1702418"/>
            <a:ext cx="4910100" cy="1170000"/>
          </a:xfrm>
          <a:prstGeom prst="rect">
            <a:avLst/>
          </a:prstGeom>
        </p:spPr>
        <p:txBody>
          <a:bodyPr anchorCtr="0" anchor="b" bIns="0" lIns="0" spcFirstLastPara="1" rIns="0" wrap="square" tIns="0">
            <a:noAutofit/>
          </a:bodyPr>
          <a:lstStyle>
            <a:lvl1pPr lvl="0" algn="ctr">
              <a:spcBef>
                <a:spcPts val="0"/>
              </a:spcBef>
              <a:spcAft>
                <a:spcPts val="0"/>
              </a:spcAft>
              <a:buSzPts val="12000"/>
              <a:buNone/>
              <a:defRPr sz="7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9" name="Google Shape;59;p11"/>
          <p:cNvSpPr txBox="1"/>
          <p:nvPr>
            <p:ph idx="1" type="subTitle"/>
          </p:nvPr>
        </p:nvSpPr>
        <p:spPr>
          <a:xfrm>
            <a:off x="2116800" y="2936112"/>
            <a:ext cx="4910400" cy="252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0" name="Shape 6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3"/>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txBox="1"/>
          <p:nvPr>
            <p:ph type="title"/>
          </p:nvPr>
        </p:nvSpPr>
        <p:spPr>
          <a:xfrm>
            <a:off x="4572000" y="3723975"/>
            <a:ext cx="3315900" cy="376500"/>
          </a:xfrm>
          <a:prstGeom prst="rect">
            <a:avLst/>
          </a:prstGeom>
        </p:spPr>
        <p:txBody>
          <a:bodyPr anchorCtr="0" anchor="b" bIns="0" lIns="0" spcFirstLastPara="1" rIns="0" wrap="square" tIns="0">
            <a:noAutofit/>
          </a:bodyPr>
          <a:lstStyle>
            <a:lvl1pPr lvl="0" rtl="0" algn="r">
              <a:spcBef>
                <a:spcPts val="0"/>
              </a:spcBef>
              <a:spcAft>
                <a:spcPts val="0"/>
              </a:spcAft>
              <a:buClr>
                <a:schemeClr val="accent1"/>
              </a:buClr>
              <a:buSzPts val="3600"/>
              <a:buNone/>
              <a:defRPr sz="2100">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5" name="Google Shape;65;p13"/>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4"/>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ph type="title"/>
          </p:nvPr>
        </p:nvSpPr>
        <p:spPr>
          <a:xfrm>
            <a:off x="713226" y="1042416"/>
            <a:ext cx="7726800" cy="4572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28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
        <p:nvSpPr>
          <p:cNvPr id="71" name="Google Shape;71;p14"/>
          <p:cNvSpPr txBox="1"/>
          <p:nvPr>
            <p:ph idx="1" type="subTitle"/>
          </p:nvPr>
        </p:nvSpPr>
        <p:spPr>
          <a:xfrm>
            <a:off x="818388" y="3253425"/>
            <a:ext cx="1828800" cy="914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400"/>
              <a:buFont typeface="Roboto Medium"/>
              <a:buNone/>
              <a:defRPr>
                <a:solidFill>
                  <a:schemeClr val="accent1"/>
                </a:solidFill>
              </a:defRPr>
            </a:lvl1pPr>
            <a:lvl2pPr lvl="1"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72" name="Google Shape;72;p14"/>
          <p:cNvSpPr txBox="1"/>
          <p:nvPr>
            <p:ph idx="2" type="subTitle"/>
          </p:nvPr>
        </p:nvSpPr>
        <p:spPr>
          <a:xfrm>
            <a:off x="818388" y="2770632"/>
            <a:ext cx="1828800" cy="3663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73" name="Google Shape;73;p14"/>
          <p:cNvSpPr txBox="1"/>
          <p:nvPr>
            <p:ph idx="3" type="subTitle"/>
          </p:nvPr>
        </p:nvSpPr>
        <p:spPr>
          <a:xfrm>
            <a:off x="2686812" y="3253425"/>
            <a:ext cx="1828800" cy="914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400"/>
              <a:buFont typeface="Roboto Medium"/>
              <a:buNone/>
              <a:defRPr>
                <a:solidFill>
                  <a:schemeClr val="accent1"/>
                </a:solidFill>
              </a:defRPr>
            </a:lvl1pPr>
            <a:lvl2pPr lvl="1"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74" name="Google Shape;74;p14"/>
          <p:cNvSpPr txBox="1"/>
          <p:nvPr>
            <p:ph idx="4" type="subTitle"/>
          </p:nvPr>
        </p:nvSpPr>
        <p:spPr>
          <a:xfrm>
            <a:off x="2686812" y="2770632"/>
            <a:ext cx="1828800" cy="3663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75" name="Google Shape;75;p14"/>
          <p:cNvSpPr txBox="1"/>
          <p:nvPr>
            <p:ph idx="5" type="subTitle"/>
          </p:nvPr>
        </p:nvSpPr>
        <p:spPr>
          <a:xfrm>
            <a:off x="4668012" y="3253425"/>
            <a:ext cx="1828800" cy="914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400"/>
              <a:buFont typeface="Roboto Medium"/>
              <a:buNone/>
              <a:defRPr>
                <a:solidFill>
                  <a:schemeClr val="accent1"/>
                </a:solidFill>
              </a:defRPr>
            </a:lvl1pPr>
            <a:lvl2pPr lvl="1"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76" name="Google Shape;76;p14"/>
          <p:cNvSpPr txBox="1"/>
          <p:nvPr>
            <p:ph idx="6" type="subTitle"/>
          </p:nvPr>
        </p:nvSpPr>
        <p:spPr>
          <a:xfrm>
            <a:off x="4668012" y="2770632"/>
            <a:ext cx="1828800" cy="3663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77" name="Google Shape;77;p14"/>
          <p:cNvSpPr txBox="1"/>
          <p:nvPr>
            <p:ph idx="7" type="subTitle"/>
          </p:nvPr>
        </p:nvSpPr>
        <p:spPr>
          <a:xfrm>
            <a:off x="6496812" y="3253425"/>
            <a:ext cx="1828800" cy="914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400"/>
              <a:buFont typeface="Roboto Medium"/>
              <a:buNone/>
              <a:defRPr>
                <a:solidFill>
                  <a:schemeClr val="accent1"/>
                </a:solidFill>
              </a:defRPr>
            </a:lvl1pPr>
            <a:lvl2pPr lvl="1"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78" name="Google Shape;78;p14"/>
          <p:cNvSpPr txBox="1"/>
          <p:nvPr>
            <p:ph idx="8" type="subTitle"/>
          </p:nvPr>
        </p:nvSpPr>
        <p:spPr>
          <a:xfrm>
            <a:off x="6496812" y="2770632"/>
            <a:ext cx="1828800" cy="3663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79" name="Google Shape;79;p14"/>
          <p:cNvSpPr txBox="1"/>
          <p:nvPr>
            <p:ph hasCustomPrompt="1" idx="9" type="title"/>
          </p:nvPr>
        </p:nvSpPr>
        <p:spPr>
          <a:xfrm>
            <a:off x="821436" y="2286000"/>
            <a:ext cx="1828800" cy="366300"/>
          </a:xfrm>
          <a:prstGeom prst="rect">
            <a:avLst/>
          </a:prstGeom>
        </p:spPr>
        <p:txBody>
          <a:bodyPr anchorCtr="0" anchor="b" bIns="0" lIns="0" spcFirstLastPara="1" rIns="0" wrap="square" tIns="0">
            <a:noAutofit/>
          </a:bodyPr>
          <a:lstStyle>
            <a:lvl1pPr lvl="0" rtl="0" algn="ctr">
              <a:spcBef>
                <a:spcPts val="0"/>
              </a:spcBef>
              <a:spcAft>
                <a:spcPts val="0"/>
              </a:spcAft>
              <a:buSzPts val="12000"/>
              <a:buNone/>
              <a:defRPr>
                <a:solidFill>
                  <a:schemeClr val="accent6"/>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0" name="Google Shape;80;p14"/>
          <p:cNvSpPr txBox="1"/>
          <p:nvPr>
            <p:ph hasCustomPrompt="1" idx="13" type="title"/>
          </p:nvPr>
        </p:nvSpPr>
        <p:spPr>
          <a:xfrm>
            <a:off x="2686812" y="2286000"/>
            <a:ext cx="1828800" cy="366300"/>
          </a:xfrm>
          <a:prstGeom prst="rect">
            <a:avLst/>
          </a:prstGeom>
        </p:spPr>
        <p:txBody>
          <a:bodyPr anchorCtr="0" anchor="b" bIns="0" lIns="0" spcFirstLastPara="1" rIns="0" wrap="square" tIns="0">
            <a:noAutofit/>
          </a:bodyPr>
          <a:lstStyle>
            <a:lvl1pPr lvl="0" rtl="0" algn="ctr">
              <a:spcBef>
                <a:spcPts val="0"/>
              </a:spcBef>
              <a:spcAft>
                <a:spcPts val="0"/>
              </a:spcAft>
              <a:buSzPts val="12000"/>
              <a:buNone/>
              <a:defRPr>
                <a:solidFill>
                  <a:schemeClr val="accent6"/>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1" name="Google Shape;81;p14"/>
          <p:cNvSpPr txBox="1"/>
          <p:nvPr>
            <p:ph hasCustomPrompt="1" idx="14" type="title"/>
          </p:nvPr>
        </p:nvSpPr>
        <p:spPr>
          <a:xfrm>
            <a:off x="4668012" y="2286000"/>
            <a:ext cx="1828800" cy="366300"/>
          </a:xfrm>
          <a:prstGeom prst="rect">
            <a:avLst/>
          </a:prstGeom>
        </p:spPr>
        <p:txBody>
          <a:bodyPr anchorCtr="0" anchor="b" bIns="0" lIns="0" spcFirstLastPara="1" rIns="0" wrap="square" tIns="0">
            <a:noAutofit/>
          </a:bodyPr>
          <a:lstStyle>
            <a:lvl1pPr lvl="0" rtl="0" algn="ctr">
              <a:spcBef>
                <a:spcPts val="0"/>
              </a:spcBef>
              <a:spcAft>
                <a:spcPts val="0"/>
              </a:spcAft>
              <a:buSzPts val="12000"/>
              <a:buNone/>
              <a:defRPr>
                <a:solidFill>
                  <a:schemeClr val="accent6"/>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2" name="Google Shape;82;p14"/>
          <p:cNvSpPr txBox="1"/>
          <p:nvPr>
            <p:ph hasCustomPrompt="1" idx="15" type="title"/>
          </p:nvPr>
        </p:nvSpPr>
        <p:spPr>
          <a:xfrm>
            <a:off x="6496812" y="2286000"/>
            <a:ext cx="1828800" cy="366300"/>
          </a:xfrm>
          <a:prstGeom prst="rect">
            <a:avLst/>
          </a:prstGeom>
        </p:spPr>
        <p:txBody>
          <a:bodyPr anchorCtr="0" anchor="b" bIns="0" lIns="0" spcFirstLastPara="1" rIns="0" wrap="square" tIns="0">
            <a:noAutofit/>
          </a:bodyPr>
          <a:lstStyle>
            <a:lvl1pPr lvl="0" rtl="0" algn="ctr">
              <a:spcBef>
                <a:spcPts val="0"/>
              </a:spcBef>
              <a:spcAft>
                <a:spcPts val="0"/>
              </a:spcAft>
              <a:buSzPts val="12000"/>
              <a:buNone/>
              <a:defRPr>
                <a:solidFill>
                  <a:schemeClr val="accent6"/>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5"/>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txBox="1"/>
          <p:nvPr>
            <p:ph type="title"/>
          </p:nvPr>
        </p:nvSpPr>
        <p:spPr>
          <a:xfrm>
            <a:off x="1256225" y="1043700"/>
            <a:ext cx="6631500" cy="4572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 name="Google Shape;88;p15"/>
          <p:cNvSpPr txBox="1"/>
          <p:nvPr>
            <p:ph idx="1" type="subTitle"/>
          </p:nvPr>
        </p:nvSpPr>
        <p:spPr>
          <a:xfrm>
            <a:off x="1312125" y="3284800"/>
            <a:ext cx="1828800" cy="914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89" name="Google Shape;89;p15"/>
          <p:cNvSpPr txBox="1"/>
          <p:nvPr>
            <p:ph idx="2" type="subTitle"/>
          </p:nvPr>
        </p:nvSpPr>
        <p:spPr>
          <a:xfrm>
            <a:off x="1312125" y="2770150"/>
            <a:ext cx="1828800" cy="3663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90" name="Google Shape;90;p15"/>
          <p:cNvSpPr txBox="1"/>
          <p:nvPr>
            <p:ph idx="3" type="subTitle"/>
          </p:nvPr>
        </p:nvSpPr>
        <p:spPr>
          <a:xfrm>
            <a:off x="3695800" y="3284800"/>
            <a:ext cx="1828800" cy="914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91" name="Google Shape;91;p15"/>
          <p:cNvSpPr txBox="1"/>
          <p:nvPr>
            <p:ph idx="4" type="subTitle"/>
          </p:nvPr>
        </p:nvSpPr>
        <p:spPr>
          <a:xfrm>
            <a:off x="3695800" y="2770150"/>
            <a:ext cx="1828800" cy="3663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92" name="Google Shape;92;p15"/>
          <p:cNvSpPr txBox="1"/>
          <p:nvPr>
            <p:ph idx="5" type="subTitle"/>
          </p:nvPr>
        </p:nvSpPr>
        <p:spPr>
          <a:xfrm>
            <a:off x="6003075" y="3284800"/>
            <a:ext cx="1828800" cy="914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93" name="Google Shape;93;p15"/>
          <p:cNvSpPr txBox="1"/>
          <p:nvPr>
            <p:ph idx="6" type="subTitle"/>
          </p:nvPr>
        </p:nvSpPr>
        <p:spPr>
          <a:xfrm>
            <a:off x="6003075" y="2770150"/>
            <a:ext cx="1828800" cy="3663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5">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txBox="1"/>
          <p:nvPr>
            <p:ph type="title"/>
          </p:nvPr>
        </p:nvSpPr>
        <p:spPr>
          <a:xfrm>
            <a:off x="1028550" y="1723250"/>
            <a:ext cx="2743200" cy="990000"/>
          </a:xfrm>
          <a:prstGeom prst="rect">
            <a:avLst/>
          </a:prstGeom>
        </p:spPr>
        <p:txBody>
          <a:bodyPr anchorCtr="0" anchor="b" bIns="0" lIns="0" spcFirstLastPara="1" rIns="0" wrap="square" tIns="0">
            <a:noAutofit/>
          </a:bodyPr>
          <a:lstStyle>
            <a:lvl1pPr lvl="0" rtl="0" algn="ctr">
              <a:spcBef>
                <a:spcPts val="0"/>
              </a:spcBef>
              <a:spcAft>
                <a:spcPts val="0"/>
              </a:spcAft>
              <a:buSzPts val="4200"/>
              <a:buNone/>
              <a:defRPr sz="6000"/>
            </a:lvl1pPr>
            <a:lvl2pPr lvl="1" rtl="0" algn="r">
              <a:spcBef>
                <a:spcPts val="0"/>
              </a:spcBef>
              <a:spcAft>
                <a:spcPts val="0"/>
              </a:spcAft>
              <a:buSzPts val="4200"/>
              <a:buNone/>
              <a:defRPr sz="4200"/>
            </a:lvl2pPr>
            <a:lvl3pPr lvl="2" rtl="0" algn="r">
              <a:spcBef>
                <a:spcPts val="0"/>
              </a:spcBef>
              <a:spcAft>
                <a:spcPts val="0"/>
              </a:spcAft>
              <a:buSzPts val="4200"/>
              <a:buNone/>
              <a:defRPr sz="4200"/>
            </a:lvl3pPr>
            <a:lvl4pPr lvl="3" rtl="0" algn="r">
              <a:spcBef>
                <a:spcPts val="0"/>
              </a:spcBef>
              <a:spcAft>
                <a:spcPts val="0"/>
              </a:spcAft>
              <a:buSzPts val="4200"/>
              <a:buNone/>
              <a:defRPr sz="4200"/>
            </a:lvl4pPr>
            <a:lvl5pPr lvl="4" rtl="0" algn="r">
              <a:spcBef>
                <a:spcPts val="0"/>
              </a:spcBef>
              <a:spcAft>
                <a:spcPts val="0"/>
              </a:spcAft>
              <a:buSzPts val="4200"/>
              <a:buNone/>
              <a:defRPr sz="4200"/>
            </a:lvl5pPr>
            <a:lvl6pPr lvl="5" rtl="0" algn="r">
              <a:spcBef>
                <a:spcPts val="0"/>
              </a:spcBef>
              <a:spcAft>
                <a:spcPts val="0"/>
              </a:spcAft>
              <a:buSzPts val="4200"/>
              <a:buNone/>
              <a:defRPr sz="4200"/>
            </a:lvl6pPr>
            <a:lvl7pPr lvl="6" rtl="0" algn="r">
              <a:spcBef>
                <a:spcPts val="0"/>
              </a:spcBef>
              <a:spcAft>
                <a:spcPts val="0"/>
              </a:spcAft>
              <a:buSzPts val="4200"/>
              <a:buNone/>
              <a:defRPr sz="4200"/>
            </a:lvl7pPr>
            <a:lvl8pPr lvl="7" rtl="0" algn="r">
              <a:spcBef>
                <a:spcPts val="0"/>
              </a:spcBef>
              <a:spcAft>
                <a:spcPts val="0"/>
              </a:spcAft>
              <a:buSzPts val="4200"/>
              <a:buNone/>
              <a:defRPr sz="4200"/>
            </a:lvl8pPr>
            <a:lvl9pPr lvl="8" rtl="0" algn="r">
              <a:spcBef>
                <a:spcPts val="0"/>
              </a:spcBef>
              <a:spcAft>
                <a:spcPts val="0"/>
              </a:spcAft>
              <a:buSzPts val="4200"/>
              <a:buNone/>
              <a:defRPr sz="4200"/>
            </a:lvl9pPr>
          </a:lstStyle>
          <a:p/>
        </p:txBody>
      </p:sp>
      <p:sp>
        <p:nvSpPr>
          <p:cNvPr id="97" name="Google Shape;97;p16"/>
          <p:cNvSpPr txBox="1"/>
          <p:nvPr>
            <p:ph idx="1" type="subTitle"/>
          </p:nvPr>
        </p:nvSpPr>
        <p:spPr>
          <a:xfrm>
            <a:off x="1028550" y="2722450"/>
            <a:ext cx="2743200" cy="697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17"/>
          <p:cNvSpPr/>
          <p:nvPr/>
        </p:nvSpPr>
        <p:spPr>
          <a:xfrm rot="10800000">
            <a:off x="702175" y="539450"/>
            <a:ext cx="7728600" cy="4065900"/>
          </a:xfrm>
          <a:prstGeom prst="snip1Rect">
            <a:avLst>
              <a:gd fmla="val 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txBox="1"/>
          <p:nvPr>
            <p:ph type="title"/>
          </p:nvPr>
        </p:nvSpPr>
        <p:spPr>
          <a:xfrm>
            <a:off x="1256225" y="1043700"/>
            <a:ext cx="6631500" cy="4572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 name="Google Shape;102;p17"/>
          <p:cNvSpPr txBox="1"/>
          <p:nvPr>
            <p:ph idx="1" type="subTitle"/>
          </p:nvPr>
        </p:nvSpPr>
        <p:spPr>
          <a:xfrm>
            <a:off x="6531725" y="3346704"/>
            <a:ext cx="1646700" cy="749100"/>
          </a:xfrm>
          <a:prstGeom prst="rect">
            <a:avLst/>
          </a:prstGeom>
        </p:spPr>
        <p:txBody>
          <a:bodyPr anchorCtr="0" anchor="t" bIns="0" lIns="0" spcFirstLastPara="1" rIns="0" wrap="square" tIns="0">
            <a:noAutofit/>
          </a:bodyPr>
          <a:lstStyle>
            <a:lvl1pPr lvl="0" rtl="0" algn="r">
              <a:spcBef>
                <a:spcPts val="0"/>
              </a:spcBef>
              <a:spcAft>
                <a:spcPts val="0"/>
              </a:spcAft>
              <a:buClr>
                <a:schemeClr val="accent1"/>
              </a:buClr>
              <a:buSzPts val="1400"/>
              <a:buFont typeface="Roboto Medium"/>
              <a:buNone/>
              <a:defRPr>
                <a:solidFill>
                  <a:srgbClr val="E7ECEF"/>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103" name="Google Shape;103;p17"/>
          <p:cNvSpPr txBox="1"/>
          <p:nvPr>
            <p:ph idx="2" type="subTitle"/>
          </p:nvPr>
        </p:nvSpPr>
        <p:spPr>
          <a:xfrm>
            <a:off x="969122" y="2435700"/>
            <a:ext cx="1645800" cy="3663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104" name="Google Shape;104;p17"/>
          <p:cNvSpPr txBox="1"/>
          <p:nvPr>
            <p:ph idx="3" type="subTitle"/>
          </p:nvPr>
        </p:nvSpPr>
        <p:spPr>
          <a:xfrm>
            <a:off x="969122" y="3350090"/>
            <a:ext cx="1645800" cy="6501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400"/>
              <a:buFont typeface="Roboto Medium"/>
              <a:buNone/>
              <a:defRPr>
                <a:solidFill>
                  <a:srgbClr val="E7ECEF"/>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105" name="Google Shape;105;p17"/>
          <p:cNvSpPr txBox="1"/>
          <p:nvPr>
            <p:ph idx="4" type="subTitle"/>
          </p:nvPr>
        </p:nvSpPr>
        <p:spPr>
          <a:xfrm>
            <a:off x="6532625" y="2432304"/>
            <a:ext cx="1645800" cy="366300"/>
          </a:xfrm>
          <a:prstGeom prst="rect">
            <a:avLst/>
          </a:prstGeom>
        </p:spPr>
        <p:txBody>
          <a:bodyPr anchorCtr="0" anchor="b" bIns="0" lIns="0" spcFirstLastPara="1" rIns="0" wrap="square" tIns="0">
            <a:noAutofit/>
          </a:bodyPr>
          <a:lstStyle>
            <a:lvl1pPr lvl="0" rtl="0" algn="r">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106" name="Google Shape;106;p17"/>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07" name="Shape 107"/>
        <p:cNvGrpSpPr/>
        <p:nvPr/>
      </p:nvGrpSpPr>
      <p:grpSpPr>
        <a:xfrm>
          <a:off x="0" y="0"/>
          <a:ext cx="0" cy="0"/>
          <a:chOff x="0" y="0"/>
          <a:chExt cx="0" cy="0"/>
        </a:xfrm>
      </p:grpSpPr>
      <p:sp>
        <p:nvSpPr>
          <p:cNvPr id="108" name="Google Shape;108;p18"/>
          <p:cNvSpPr/>
          <p:nvPr/>
        </p:nvSpPr>
        <p:spPr>
          <a:xfrm rot="10800000">
            <a:off x="717175" y="3129125"/>
            <a:ext cx="7713600" cy="1470300"/>
          </a:xfrm>
          <a:prstGeom prst="snip1Rect">
            <a:avLst>
              <a:gd fmla="val 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txBox="1"/>
          <p:nvPr>
            <p:ph type="title"/>
          </p:nvPr>
        </p:nvSpPr>
        <p:spPr>
          <a:xfrm>
            <a:off x="3485025" y="3172598"/>
            <a:ext cx="4707600" cy="1273200"/>
          </a:xfrm>
          <a:prstGeom prst="rect">
            <a:avLst/>
          </a:prstGeom>
        </p:spPr>
        <p:txBody>
          <a:bodyPr anchorCtr="0" anchor="b" bIns="0" lIns="0" spcFirstLastPara="1" rIns="0" wrap="square" tIns="0">
            <a:noAutofit/>
          </a:bodyPr>
          <a:lstStyle>
            <a:lvl1pPr lvl="0" rtl="0" algn="r">
              <a:spcBef>
                <a:spcPts val="0"/>
              </a:spcBef>
              <a:spcAft>
                <a:spcPts val="0"/>
              </a:spcAft>
              <a:buSzPts val="2800"/>
              <a:buNone/>
              <a:defRPr sz="36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18"/>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2">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19"/>
          <p:cNvSpPr/>
          <p:nvPr/>
        </p:nvSpPr>
        <p:spPr>
          <a:xfrm rot="10800000">
            <a:off x="702175" y="539450"/>
            <a:ext cx="7728600" cy="4065900"/>
          </a:xfrm>
          <a:prstGeom prst="snip1Rect">
            <a:avLst>
              <a:gd fmla="val 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txBox="1"/>
          <p:nvPr>
            <p:ph type="title"/>
          </p:nvPr>
        </p:nvSpPr>
        <p:spPr>
          <a:xfrm>
            <a:off x="969125" y="1042425"/>
            <a:ext cx="7215000" cy="6402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28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
        <p:nvSpPr>
          <p:cNvPr id="116" name="Google Shape;116;p19"/>
          <p:cNvSpPr txBox="1"/>
          <p:nvPr>
            <p:ph idx="1" type="subTitle"/>
          </p:nvPr>
        </p:nvSpPr>
        <p:spPr>
          <a:xfrm>
            <a:off x="789413" y="3253425"/>
            <a:ext cx="1417200" cy="914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400"/>
              <a:buFont typeface="Roboto Medium"/>
              <a:buNone/>
              <a:defRPr>
                <a:solidFill>
                  <a:schemeClr val="accent1"/>
                </a:solidFill>
              </a:defRPr>
            </a:lvl1pPr>
            <a:lvl2pPr lvl="1"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117" name="Google Shape;117;p19"/>
          <p:cNvSpPr txBox="1"/>
          <p:nvPr>
            <p:ph idx="2" type="subTitle"/>
          </p:nvPr>
        </p:nvSpPr>
        <p:spPr>
          <a:xfrm>
            <a:off x="789413" y="2770632"/>
            <a:ext cx="1417200" cy="3663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118" name="Google Shape;118;p19"/>
          <p:cNvSpPr txBox="1"/>
          <p:nvPr>
            <p:ph idx="3" type="subTitle"/>
          </p:nvPr>
        </p:nvSpPr>
        <p:spPr>
          <a:xfrm>
            <a:off x="2313413" y="3253425"/>
            <a:ext cx="1417200" cy="914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400"/>
              <a:buFont typeface="Roboto Medium"/>
              <a:buNone/>
              <a:defRPr>
                <a:solidFill>
                  <a:schemeClr val="accent1"/>
                </a:solidFill>
              </a:defRPr>
            </a:lvl1pPr>
            <a:lvl2pPr lvl="1"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119" name="Google Shape;119;p19"/>
          <p:cNvSpPr txBox="1"/>
          <p:nvPr>
            <p:ph idx="4" type="subTitle"/>
          </p:nvPr>
        </p:nvSpPr>
        <p:spPr>
          <a:xfrm>
            <a:off x="2313413" y="2770632"/>
            <a:ext cx="1417200" cy="3663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120" name="Google Shape;120;p19"/>
          <p:cNvSpPr txBox="1"/>
          <p:nvPr>
            <p:ph idx="5" type="subTitle"/>
          </p:nvPr>
        </p:nvSpPr>
        <p:spPr>
          <a:xfrm>
            <a:off x="3837413" y="3253425"/>
            <a:ext cx="1417200" cy="914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400"/>
              <a:buFont typeface="Roboto Medium"/>
              <a:buNone/>
              <a:defRPr>
                <a:solidFill>
                  <a:schemeClr val="accent1"/>
                </a:solidFill>
              </a:defRPr>
            </a:lvl1pPr>
            <a:lvl2pPr lvl="1"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121" name="Google Shape;121;p19"/>
          <p:cNvSpPr txBox="1"/>
          <p:nvPr>
            <p:ph idx="6" type="subTitle"/>
          </p:nvPr>
        </p:nvSpPr>
        <p:spPr>
          <a:xfrm>
            <a:off x="3837413" y="2770632"/>
            <a:ext cx="1417200" cy="3663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122" name="Google Shape;122;p19"/>
          <p:cNvSpPr txBox="1"/>
          <p:nvPr>
            <p:ph idx="7" type="subTitle"/>
          </p:nvPr>
        </p:nvSpPr>
        <p:spPr>
          <a:xfrm>
            <a:off x="5361413" y="3253425"/>
            <a:ext cx="1417200" cy="914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400"/>
              <a:buFont typeface="Roboto Medium"/>
              <a:buNone/>
              <a:defRPr>
                <a:solidFill>
                  <a:schemeClr val="accent1"/>
                </a:solidFill>
              </a:defRPr>
            </a:lvl1pPr>
            <a:lvl2pPr lvl="1"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123" name="Google Shape;123;p19"/>
          <p:cNvSpPr txBox="1"/>
          <p:nvPr>
            <p:ph idx="8" type="subTitle"/>
          </p:nvPr>
        </p:nvSpPr>
        <p:spPr>
          <a:xfrm>
            <a:off x="5361413" y="2770632"/>
            <a:ext cx="1417200" cy="3663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124" name="Google Shape;124;p19"/>
          <p:cNvSpPr txBox="1"/>
          <p:nvPr>
            <p:ph idx="9" type="subTitle"/>
          </p:nvPr>
        </p:nvSpPr>
        <p:spPr>
          <a:xfrm>
            <a:off x="6885413" y="3253425"/>
            <a:ext cx="1417200" cy="914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400"/>
              <a:buFont typeface="Roboto Medium"/>
              <a:buNone/>
              <a:defRPr>
                <a:solidFill>
                  <a:schemeClr val="accent1"/>
                </a:solidFill>
              </a:defRPr>
            </a:lvl1pPr>
            <a:lvl2pPr lvl="1"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125" name="Google Shape;125;p19"/>
          <p:cNvSpPr txBox="1"/>
          <p:nvPr>
            <p:ph idx="13" type="subTitle"/>
          </p:nvPr>
        </p:nvSpPr>
        <p:spPr>
          <a:xfrm>
            <a:off x="6885413" y="2770632"/>
            <a:ext cx="1417200" cy="3663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20"/>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txBox="1"/>
          <p:nvPr>
            <p:ph type="title"/>
          </p:nvPr>
        </p:nvSpPr>
        <p:spPr>
          <a:xfrm>
            <a:off x="969125" y="1043700"/>
            <a:ext cx="6918600" cy="457200"/>
          </a:xfrm>
          <a:prstGeom prst="rect">
            <a:avLst/>
          </a:prstGeom>
        </p:spPr>
        <p:txBody>
          <a:bodyPr anchorCtr="0" anchor="t" bIns="0" lIns="0" spcFirstLastPara="1" rIns="0" wrap="square" tIns="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Google Shape;11;p3"/>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3"/>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4280650" y="1737360"/>
            <a:ext cx="3894000" cy="990000"/>
          </a:xfrm>
          <a:prstGeom prst="rect">
            <a:avLst/>
          </a:prstGeom>
        </p:spPr>
        <p:txBody>
          <a:bodyPr anchorCtr="0" anchor="b" bIns="0" lIns="0" spcFirstLastPara="1" rIns="0" wrap="square" tIns="0">
            <a:noAutofit/>
          </a:bodyPr>
          <a:lstStyle>
            <a:lvl1pPr lvl="0" rtl="0" algn="r">
              <a:spcBef>
                <a:spcPts val="0"/>
              </a:spcBef>
              <a:spcAft>
                <a:spcPts val="0"/>
              </a:spcAft>
              <a:buSzPts val="4200"/>
              <a:buNone/>
              <a:defRPr sz="6000"/>
            </a:lvl1pPr>
            <a:lvl2pPr lvl="1" rtl="0" algn="r">
              <a:spcBef>
                <a:spcPts val="0"/>
              </a:spcBef>
              <a:spcAft>
                <a:spcPts val="0"/>
              </a:spcAft>
              <a:buSzPts val="4200"/>
              <a:buNone/>
              <a:defRPr sz="4200"/>
            </a:lvl2pPr>
            <a:lvl3pPr lvl="2" rtl="0" algn="r">
              <a:spcBef>
                <a:spcPts val="0"/>
              </a:spcBef>
              <a:spcAft>
                <a:spcPts val="0"/>
              </a:spcAft>
              <a:buSzPts val="4200"/>
              <a:buNone/>
              <a:defRPr sz="4200"/>
            </a:lvl3pPr>
            <a:lvl4pPr lvl="3" rtl="0" algn="r">
              <a:spcBef>
                <a:spcPts val="0"/>
              </a:spcBef>
              <a:spcAft>
                <a:spcPts val="0"/>
              </a:spcAft>
              <a:buSzPts val="4200"/>
              <a:buNone/>
              <a:defRPr sz="4200"/>
            </a:lvl4pPr>
            <a:lvl5pPr lvl="4" rtl="0" algn="r">
              <a:spcBef>
                <a:spcPts val="0"/>
              </a:spcBef>
              <a:spcAft>
                <a:spcPts val="0"/>
              </a:spcAft>
              <a:buSzPts val="4200"/>
              <a:buNone/>
              <a:defRPr sz="4200"/>
            </a:lvl5pPr>
            <a:lvl6pPr lvl="5" rtl="0" algn="r">
              <a:spcBef>
                <a:spcPts val="0"/>
              </a:spcBef>
              <a:spcAft>
                <a:spcPts val="0"/>
              </a:spcAft>
              <a:buSzPts val="4200"/>
              <a:buNone/>
              <a:defRPr sz="4200"/>
            </a:lvl6pPr>
            <a:lvl7pPr lvl="6" rtl="0" algn="r">
              <a:spcBef>
                <a:spcPts val="0"/>
              </a:spcBef>
              <a:spcAft>
                <a:spcPts val="0"/>
              </a:spcAft>
              <a:buSzPts val="4200"/>
              <a:buNone/>
              <a:defRPr sz="4200"/>
            </a:lvl7pPr>
            <a:lvl8pPr lvl="7" rtl="0" algn="r">
              <a:spcBef>
                <a:spcPts val="0"/>
              </a:spcBef>
              <a:spcAft>
                <a:spcPts val="0"/>
              </a:spcAft>
              <a:buSzPts val="4200"/>
              <a:buNone/>
              <a:defRPr sz="4200"/>
            </a:lvl8pPr>
            <a:lvl9pPr lvl="8" rtl="0" algn="r">
              <a:spcBef>
                <a:spcPts val="0"/>
              </a:spcBef>
              <a:spcAft>
                <a:spcPts val="0"/>
              </a:spcAft>
              <a:buSzPts val="4200"/>
              <a:buNone/>
              <a:defRPr sz="4200"/>
            </a:lvl9pPr>
          </a:lstStyle>
          <a:p/>
        </p:txBody>
      </p:sp>
      <p:sp>
        <p:nvSpPr>
          <p:cNvPr id="15" name="Google Shape;15;p3"/>
          <p:cNvSpPr txBox="1"/>
          <p:nvPr>
            <p:ph idx="1" type="subTitle"/>
          </p:nvPr>
        </p:nvSpPr>
        <p:spPr>
          <a:xfrm>
            <a:off x="4279400" y="2724900"/>
            <a:ext cx="3895200" cy="2835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21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6" name="Google Shape;16;p3"/>
          <p:cNvSpPr txBox="1"/>
          <p:nvPr>
            <p:ph hasCustomPrompt="1" idx="2" type="title"/>
          </p:nvPr>
        </p:nvSpPr>
        <p:spPr>
          <a:xfrm>
            <a:off x="4279392" y="1106424"/>
            <a:ext cx="3895200" cy="672600"/>
          </a:xfrm>
          <a:prstGeom prst="rect">
            <a:avLst/>
          </a:prstGeom>
        </p:spPr>
        <p:txBody>
          <a:bodyPr anchorCtr="0" anchor="b" bIns="0" lIns="0" spcFirstLastPara="1" rIns="0" wrap="square" tIns="0">
            <a:noAutofit/>
          </a:bodyPr>
          <a:lstStyle>
            <a:lvl1pPr lvl="0" rtl="0" algn="r">
              <a:spcBef>
                <a:spcPts val="0"/>
              </a:spcBef>
              <a:spcAft>
                <a:spcPts val="0"/>
              </a:spcAft>
              <a:buSzPts val="12000"/>
              <a:buNone/>
              <a:defRPr sz="5000">
                <a:solidFill>
                  <a:schemeClr val="accent6"/>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2">
    <p:bg>
      <p:bgPr>
        <a:blipFill>
          <a:blip r:embed="rId2">
            <a:alphaModFix/>
          </a:blip>
          <a:stretch>
            <a:fillRect/>
          </a:stretch>
        </a:blipFill>
      </p:bgPr>
    </p:bg>
    <p:spTree>
      <p:nvGrpSpPr>
        <p:cNvPr id="131" name="Shape 131"/>
        <p:cNvGrpSpPr/>
        <p:nvPr/>
      </p:nvGrpSpPr>
      <p:grpSpPr>
        <a:xfrm>
          <a:off x="0" y="0"/>
          <a:ext cx="0" cy="0"/>
          <a:chOff x="0" y="0"/>
          <a:chExt cx="0" cy="0"/>
        </a:xfrm>
      </p:grpSpPr>
      <p:sp>
        <p:nvSpPr>
          <p:cNvPr id="132" name="Google Shape;132;p21"/>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txBox="1"/>
          <p:nvPr>
            <p:ph type="title"/>
          </p:nvPr>
        </p:nvSpPr>
        <p:spPr>
          <a:xfrm>
            <a:off x="969125" y="1043700"/>
            <a:ext cx="6918600" cy="457200"/>
          </a:xfrm>
          <a:prstGeom prst="rect">
            <a:avLst/>
          </a:prstGeom>
        </p:spPr>
        <p:txBody>
          <a:bodyPr anchorCtr="0" anchor="t" bIns="0" lIns="0" spcFirstLastPara="1" rIns="0" wrap="square" tIns="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_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txBox="1"/>
          <p:nvPr>
            <p:ph type="title"/>
          </p:nvPr>
        </p:nvSpPr>
        <p:spPr>
          <a:xfrm>
            <a:off x="1256225" y="1043700"/>
            <a:ext cx="6631500" cy="4572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 name="Google Shape;141;p22"/>
          <p:cNvSpPr txBox="1"/>
          <p:nvPr>
            <p:ph idx="1" type="subTitle"/>
          </p:nvPr>
        </p:nvSpPr>
        <p:spPr>
          <a:xfrm>
            <a:off x="939263" y="2534275"/>
            <a:ext cx="2286000" cy="4572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142" name="Google Shape;142;p22"/>
          <p:cNvSpPr txBox="1"/>
          <p:nvPr>
            <p:ph idx="2" type="subTitle"/>
          </p:nvPr>
        </p:nvSpPr>
        <p:spPr>
          <a:xfrm>
            <a:off x="939263" y="2052975"/>
            <a:ext cx="2286000" cy="3663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143" name="Google Shape;143;p22"/>
          <p:cNvSpPr txBox="1"/>
          <p:nvPr>
            <p:ph idx="3" type="subTitle"/>
          </p:nvPr>
        </p:nvSpPr>
        <p:spPr>
          <a:xfrm>
            <a:off x="3391113" y="2534275"/>
            <a:ext cx="2286000" cy="4572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144" name="Google Shape;144;p22"/>
          <p:cNvSpPr txBox="1"/>
          <p:nvPr>
            <p:ph idx="4" type="subTitle"/>
          </p:nvPr>
        </p:nvSpPr>
        <p:spPr>
          <a:xfrm>
            <a:off x="3391113" y="2052975"/>
            <a:ext cx="2286000" cy="3663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145" name="Google Shape;145;p22"/>
          <p:cNvSpPr txBox="1"/>
          <p:nvPr>
            <p:ph idx="5" type="subTitle"/>
          </p:nvPr>
        </p:nvSpPr>
        <p:spPr>
          <a:xfrm>
            <a:off x="5918738" y="2534275"/>
            <a:ext cx="2286000" cy="4572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146" name="Google Shape;146;p22"/>
          <p:cNvSpPr txBox="1"/>
          <p:nvPr>
            <p:ph idx="6" type="subTitle"/>
          </p:nvPr>
        </p:nvSpPr>
        <p:spPr>
          <a:xfrm>
            <a:off x="5918738" y="2052975"/>
            <a:ext cx="2286000" cy="3663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147" name="Google Shape;147;p22"/>
          <p:cNvSpPr txBox="1"/>
          <p:nvPr>
            <p:ph idx="7" type="subTitle"/>
          </p:nvPr>
        </p:nvSpPr>
        <p:spPr>
          <a:xfrm>
            <a:off x="939263" y="3566160"/>
            <a:ext cx="2286000" cy="4572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148" name="Google Shape;148;p22"/>
          <p:cNvSpPr txBox="1"/>
          <p:nvPr>
            <p:ph idx="8" type="subTitle"/>
          </p:nvPr>
        </p:nvSpPr>
        <p:spPr>
          <a:xfrm>
            <a:off x="939263" y="3093898"/>
            <a:ext cx="2286000" cy="3663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149" name="Google Shape;149;p22"/>
          <p:cNvSpPr txBox="1"/>
          <p:nvPr>
            <p:ph idx="9" type="subTitle"/>
          </p:nvPr>
        </p:nvSpPr>
        <p:spPr>
          <a:xfrm>
            <a:off x="3391113" y="3566160"/>
            <a:ext cx="2286000" cy="4572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150" name="Google Shape;150;p22"/>
          <p:cNvSpPr txBox="1"/>
          <p:nvPr>
            <p:ph idx="13" type="subTitle"/>
          </p:nvPr>
        </p:nvSpPr>
        <p:spPr>
          <a:xfrm>
            <a:off x="3391113" y="3093898"/>
            <a:ext cx="2286000" cy="3663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151" name="Google Shape;151;p22"/>
          <p:cNvSpPr txBox="1"/>
          <p:nvPr>
            <p:ph idx="14" type="subTitle"/>
          </p:nvPr>
        </p:nvSpPr>
        <p:spPr>
          <a:xfrm>
            <a:off x="5918738" y="3566160"/>
            <a:ext cx="2286000" cy="4572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152" name="Google Shape;152;p22"/>
          <p:cNvSpPr txBox="1"/>
          <p:nvPr>
            <p:ph idx="15" type="subTitle"/>
          </p:nvPr>
        </p:nvSpPr>
        <p:spPr>
          <a:xfrm>
            <a:off x="5918738" y="3093898"/>
            <a:ext cx="2286000" cy="3663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23"/>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txBox="1"/>
          <p:nvPr>
            <p:ph type="title"/>
          </p:nvPr>
        </p:nvSpPr>
        <p:spPr>
          <a:xfrm>
            <a:off x="2454600" y="1238987"/>
            <a:ext cx="4403400" cy="457200"/>
          </a:xfrm>
          <a:prstGeom prst="rect">
            <a:avLst/>
          </a:prstGeom>
        </p:spPr>
        <p:txBody>
          <a:bodyPr anchorCtr="0" anchor="t" bIns="0" lIns="0" spcFirstLastPara="1" rIns="0" wrap="square" tIns="0">
            <a:noAutofit/>
          </a:bodyPr>
          <a:lstStyle>
            <a:lvl1pPr lvl="0"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8" name="Google Shape;158;p23"/>
          <p:cNvSpPr txBox="1"/>
          <p:nvPr>
            <p:ph idx="1" type="subTitle"/>
          </p:nvPr>
        </p:nvSpPr>
        <p:spPr>
          <a:xfrm>
            <a:off x="2454625" y="1760187"/>
            <a:ext cx="4403400" cy="8916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400"/>
              <a:buFont typeface="Roboto Medium"/>
              <a:buNone/>
              <a:defRPr>
                <a:solidFill>
                  <a:schemeClr val="accent1"/>
                </a:solidFill>
              </a:defRPr>
            </a:lvl1pPr>
            <a:lvl2pPr lvl="1"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159" name="Google Shape;159;p23"/>
          <p:cNvSpPr txBox="1"/>
          <p:nvPr>
            <p:ph idx="2" type="title"/>
          </p:nvPr>
        </p:nvSpPr>
        <p:spPr>
          <a:xfrm>
            <a:off x="2240280" y="2574002"/>
            <a:ext cx="4572000" cy="457200"/>
          </a:xfrm>
          <a:prstGeom prst="rect">
            <a:avLst/>
          </a:prstGeom>
        </p:spPr>
        <p:txBody>
          <a:bodyPr anchorCtr="0" anchor="t" bIns="0" lIns="0" spcFirstLastPara="1" rIns="0" wrap="square" tIns="0">
            <a:noAutofit/>
          </a:bodyPr>
          <a:lstStyle>
            <a:lvl1pPr lvl="0" rtl="0" algn="r">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23"/>
          <p:cNvSpPr txBox="1"/>
          <p:nvPr>
            <p:ph idx="3" type="subTitle"/>
          </p:nvPr>
        </p:nvSpPr>
        <p:spPr>
          <a:xfrm>
            <a:off x="2240280" y="3012913"/>
            <a:ext cx="4572000" cy="891600"/>
          </a:xfrm>
          <a:prstGeom prst="rect">
            <a:avLst/>
          </a:prstGeom>
        </p:spPr>
        <p:txBody>
          <a:bodyPr anchorCtr="0" anchor="t" bIns="0" lIns="0" spcFirstLastPara="1" rIns="0" wrap="square" tIns="0">
            <a:noAutofit/>
          </a:bodyPr>
          <a:lstStyle>
            <a:lvl1pPr lvl="0" rtl="0" algn="r">
              <a:spcBef>
                <a:spcPts val="0"/>
              </a:spcBef>
              <a:spcAft>
                <a:spcPts val="0"/>
              </a:spcAft>
              <a:buClr>
                <a:schemeClr val="accent1"/>
              </a:buClr>
              <a:buSzPts val="1400"/>
              <a:buFont typeface="Roboto Medium"/>
              <a:buNone/>
              <a:defRPr>
                <a:solidFill>
                  <a:schemeClr val="accent1"/>
                </a:solidFill>
              </a:defRPr>
            </a:lvl1pPr>
            <a:lvl2pPr lvl="1"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lgn="ctr">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6">
    <p:bg>
      <p:bgPr>
        <a:blipFill>
          <a:blip r:embed="rId2">
            <a:alphaModFix/>
          </a:blip>
          <a:stretch>
            <a:fillRect/>
          </a:stretch>
        </a:blipFill>
      </p:bgPr>
    </p:bg>
    <p:spTree>
      <p:nvGrpSpPr>
        <p:cNvPr id="161" name="Shape 161"/>
        <p:cNvGrpSpPr/>
        <p:nvPr/>
      </p:nvGrpSpPr>
      <p:grpSpPr>
        <a:xfrm>
          <a:off x="0" y="0"/>
          <a:ext cx="0" cy="0"/>
          <a:chOff x="0" y="0"/>
          <a:chExt cx="0" cy="0"/>
        </a:xfrm>
      </p:grpSpPr>
      <p:sp>
        <p:nvSpPr>
          <p:cNvPr id="162" name="Google Shape;162;p24"/>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4"/>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4"/>
          <p:cNvSpPr txBox="1"/>
          <p:nvPr>
            <p:ph type="title"/>
          </p:nvPr>
        </p:nvSpPr>
        <p:spPr>
          <a:xfrm>
            <a:off x="968825" y="1043700"/>
            <a:ext cx="7213800" cy="9906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6_1">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25"/>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5"/>
          <p:cNvSpPr txBox="1"/>
          <p:nvPr>
            <p:ph type="title"/>
          </p:nvPr>
        </p:nvSpPr>
        <p:spPr>
          <a:xfrm>
            <a:off x="1256225" y="1043700"/>
            <a:ext cx="6631500" cy="4572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6_1_1">
    <p:bg>
      <p:bgPr>
        <a:blipFill>
          <a:blip r:embed="rId2">
            <a:alphaModFix/>
          </a:blip>
          <a:stretch>
            <a:fillRect/>
          </a:stretch>
        </a:blipFill>
      </p:bgPr>
    </p:bg>
    <p:spTree>
      <p:nvGrpSpPr>
        <p:cNvPr id="171" name="Shape 171"/>
        <p:cNvGrpSpPr/>
        <p:nvPr/>
      </p:nvGrpSpPr>
      <p:grpSpPr>
        <a:xfrm>
          <a:off x="0" y="0"/>
          <a:ext cx="0" cy="0"/>
          <a:chOff x="0" y="0"/>
          <a:chExt cx="0" cy="0"/>
        </a:xfrm>
      </p:grpSpPr>
      <p:sp>
        <p:nvSpPr>
          <p:cNvPr id="172" name="Google Shape;172;p26"/>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txBox="1"/>
          <p:nvPr>
            <p:ph type="title"/>
          </p:nvPr>
        </p:nvSpPr>
        <p:spPr>
          <a:xfrm>
            <a:off x="1256225" y="1043700"/>
            <a:ext cx="6631500" cy="4572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6_1_1_2">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27"/>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7"/>
          <p:cNvSpPr txBox="1"/>
          <p:nvPr>
            <p:ph type="title"/>
          </p:nvPr>
        </p:nvSpPr>
        <p:spPr>
          <a:xfrm>
            <a:off x="969125" y="1043700"/>
            <a:ext cx="7205700" cy="457200"/>
          </a:xfrm>
          <a:prstGeom prst="rect">
            <a:avLst/>
          </a:prstGeom>
        </p:spPr>
        <p:txBody>
          <a:bodyPr anchorCtr="0" anchor="t" bIns="0" lIns="0" spcFirstLastPara="1" rIns="0" wrap="square" tIns="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6_1_1_1">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28"/>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8"/>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8"/>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8"/>
          <p:cNvSpPr txBox="1"/>
          <p:nvPr>
            <p:ph type="title"/>
          </p:nvPr>
        </p:nvSpPr>
        <p:spPr>
          <a:xfrm>
            <a:off x="1256225" y="1043700"/>
            <a:ext cx="6631500" cy="4572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29"/>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9"/>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9"/>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9"/>
          <p:cNvSpPr txBox="1"/>
          <p:nvPr>
            <p:ph type="title"/>
          </p:nvPr>
        </p:nvSpPr>
        <p:spPr>
          <a:xfrm>
            <a:off x="1256225" y="1043700"/>
            <a:ext cx="6631500" cy="457200"/>
          </a:xfrm>
          <a:prstGeom prst="rect">
            <a:avLst/>
          </a:prstGeom>
        </p:spPr>
        <p:txBody>
          <a:bodyPr anchorCtr="0" anchor="t" bIns="0" lIns="0" spcFirstLastPara="1" rIns="0" wrap="square" tIns="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11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0"/>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0"/>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0"/>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0"/>
          <p:cNvSpPr txBox="1"/>
          <p:nvPr>
            <p:ph type="title"/>
          </p:nvPr>
        </p:nvSpPr>
        <p:spPr>
          <a:xfrm>
            <a:off x="1256225" y="1043700"/>
            <a:ext cx="6631500" cy="457200"/>
          </a:xfrm>
          <a:prstGeom prst="rect">
            <a:avLst/>
          </a:prstGeom>
        </p:spPr>
        <p:txBody>
          <a:bodyPr anchorCtr="0" anchor="t" bIns="0" lIns="0" spcFirstLastPara="1" rIns="0" wrap="square" tIns="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4"/>
          <p:cNvSpPr/>
          <p:nvPr/>
        </p:nvSpPr>
        <p:spPr>
          <a:xfrm rot="10800000">
            <a:off x="-27225" y="-50"/>
            <a:ext cx="9206400" cy="51918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713226" y="502925"/>
            <a:ext cx="7726800" cy="6402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28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
        <p:nvSpPr>
          <p:cNvPr id="20" name="Google Shape;20;p4"/>
          <p:cNvSpPr txBox="1"/>
          <p:nvPr>
            <p:ph idx="1" type="subTitle"/>
          </p:nvPr>
        </p:nvSpPr>
        <p:spPr>
          <a:xfrm>
            <a:off x="713225" y="1276350"/>
            <a:ext cx="7717500" cy="3399300"/>
          </a:xfrm>
          <a:prstGeom prst="rect">
            <a:avLst/>
          </a:prstGeom>
        </p:spPr>
        <p:txBody>
          <a:bodyPr anchorCtr="0" anchor="t" bIns="0" lIns="0" spcFirstLastPara="1" rIns="0" wrap="square" tIns="0">
            <a:noAutofit/>
          </a:bodyPr>
          <a:lstStyle>
            <a:lvl1pPr lvl="0" rtl="0">
              <a:spcBef>
                <a:spcPts val="0"/>
              </a:spcBef>
              <a:spcAft>
                <a:spcPts val="0"/>
              </a:spcAft>
              <a:buClr>
                <a:srgbClr val="434343"/>
              </a:buClr>
              <a:buSzPts val="1200"/>
              <a:buFont typeface="Livvic"/>
              <a:buAutoNum type="arabicPeriod"/>
              <a:defRPr sz="1200">
                <a:solidFill>
                  <a:schemeClr val="accent1"/>
                </a:solidFill>
                <a:latin typeface="Source Sans Pro"/>
                <a:ea typeface="Source Sans Pro"/>
                <a:cs typeface="Source Sans Pro"/>
                <a:sym typeface="Source Sans Pro"/>
              </a:defRPr>
            </a:lvl1pPr>
            <a:lvl2pPr lvl="1" rtl="0">
              <a:spcBef>
                <a:spcPts val="0"/>
              </a:spcBef>
              <a:spcAft>
                <a:spcPts val="0"/>
              </a:spcAft>
              <a:buClr>
                <a:srgbClr val="434343"/>
              </a:buClr>
              <a:buSzPts val="1200"/>
              <a:buFont typeface="Roboto Condensed Light"/>
              <a:buAutoNum type="alphaLcPeriod"/>
              <a:defRPr>
                <a:solidFill>
                  <a:schemeClr val="accent1"/>
                </a:solidFill>
                <a:latin typeface="Roboto Medium"/>
                <a:ea typeface="Roboto Medium"/>
                <a:cs typeface="Roboto Medium"/>
                <a:sym typeface="Roboto Medium"/>
              </a:defRPr>
            </a:lvl2pPr>
            <a:lvl3pPr lvl="2" rtl="0">
              <a:spcBef>
                <a:spcPts val="0"/>
              </a:spcBef>
              <a:spcAft>
                <a:spcPts val="0"/>
              </a:spcAft>
              <a:buClr>
                <a:srgbClr val="434343"/>
              </a:buClr>
              <a:buSzPts val="1200"/>
              <a:buFont typeface="Roboto Condensed Light"/>
              <a:buAutoNum type="romanLcPeriod"/>
              <a:defRPr>
                <a:solidFill>
                  <a:schemeClr val="accent1"/>
                </a:solidFill>
                <a:latin typeface="Roboto Medium"/>
                <a:ea typeface="Roboto Medium"/>
                <a:cs typeface="Roboto Medium"/>
                <a:sym typeface="Roboto Medium"/>
              </a:defRPr>
            </a:lvl3pPr>
            <a:lvl4pPr lvl="3" rtl="0">
              <a:spcBef>
                <a:spcPts val="0"/>
              </a:spcBef>
              <a:spcAft>
                <a:spcPts val="0"/>
              </a:spcAft>
              <a:buClr>
                <a:srgbClr val="434343"/>
              </a:buClr>
              <a:buSzPts val="1200"/>
              <a:buFont typeface="Roboto Condensed Light"/>
              <a:buAutoNum type="arabicPeriod"/>
              <a:defRPr>
                <a:solidFill>
                  <a:schemeClr val="accent1"/>
                </a:solidFill>
                <a:latin typeface="Roboto Medium"/>
                <a:ea typeface="Roboto Medium"/>
                <a:cs typeface="Roboto Medium"/>
                <a:sym typeface="Roboto Medium"/>
              </a:defRPr>
            </a:lvl4pPr>
            <a:lvl5pPr lvl="4" rtl="0">
              <a:spcBef>
                <a:spcPts val="0"/>
              </a:spcBef>
              <a:spcAft>
                <a:spcPts val="0"/>
              </a:spcAft>
              <a:buClr>
                <a:srgbClr val="434343"/>
              </a:buClr>
              <a:buSzPts val="1200"/>
              <a:buFont typeface="Roboto Condensed Light"/>
              <a:buAutoNum type="alphaLcPeriod"/>
              <a:defRPr>
                <a:solidFill>
                  <a:schemeClr val="accent1"/>
                </a:solidFill>
                <a:latin typeface="Roboto Medium"/>
                <a:ea typeface="Roboto Medium"/>
                <a:cs typeface="Roboto Medium"/>
                <a:sym typeface="Roboto Medium"/>
              </a:defRPr>
            </a:lvl5pPr>
            <a:lvl6pPr lvl="5" rtl="0">
              <a:spcBef>
                <a:spcPts val="0"/>
              </a:spcBef>
              <a:spcAft>
                <a:spcPts val="0"/>
              </a:spcAft>
              <a:buClr>
                <a:srgbClr val="434343"/>
              </a:buClr>
              <a:buSzPts val="1200"/>
              <a:buFont typeface="Roboto Condensed Light"/>
              <a:buAutoNum type="romanLcPeriod"/>
              <a:defRPr>
                <a:solidFill>
                  <a:schemeClr val="accent1"/>
                </a:solidFill>
                <a:latin typeface="Roboto Medium"/>
                <a:ea typeface="Roboto Medium"/>
                <a:cs typeface="Roboto Medium"/>
                <a:sym typeface="Roboto Medium"/>
              </a:defRPr>
            </a:lvl6pPr>
            <a:lvl7pPr lvl="6" rtl="0">
              <a:spcBef>
                <a:spcPts val="0"/>
              </a:spcBef>
              <a:spcAft>
                <a:spcPts val="0"/>
              </a:spcAft>
              <a:buClr>
                <a:srgbClr val="434343"/>
              </a:buClr>
              <a:buSzPts val="1200"/>
              <a:buFont typeface="Roboto Condensed Light"/>
              <a:buAutoNum type="arabicPeriod"/>
              <a:defRPr>
                <a:solidFill>
                  <a:schemeClr val="accent1"/>
                </a:solidFill>
                <a:latin typeface="Roboto Medium"/>
                <a:ea typeface="Roboto Medium"/>
                <a:cs typeface="Roboto Medium"/>
                <a:sym typeface="Roboto Medium"/>
              </a:defRPr>
            </a:lvl7pPr>
            <a:lvl8pPr lvl="7" rtl="0">
              <a:spcBef>
                <a:spcPts val="0"/>
              </a:spcBef>
              <a:spcAft>
                <a:spcPts val="0"/>
              </a:spcAft>
              <a:buClr>
                <a:srgbClr val="434343"/>
              </a:buClr>
              <a:buSzPts val="1200"/>
              <a:buFont typeface="Roboto Condensed Light"/>
              <a:buAutoNum type="alphaLcPeriod"/>
              <a:defRPr>
                <a:solidFill>
                  <a:schemeClr val="accent1"/>
                </a:solidFill>
                <a:latin typeface="Roboto Medium"/>
                <a:ea typeface="Roboto Medium"/>
                <a:cs typeface="Roboto Medium"/>
                <a:sym typeface="Roboto Medium"/>
              </a:defRPr>
            </a:lvl8pPr>
            <a:lvl9pPr lvl="8" rtl="0">
              <a:spcBef>
                <a:spcPts val="0"/>
              </a:spcBef>
              <a:spcAft>
                <a:spcPts val="0"/>
              </a:spcAft>
              <a:buClr>
                <a:srgbClr val="434343"/>
              </a:buClr>
              <a:buSzPts val="1200"/>
              <a:buFont typeface="Roboto Condensed Light"/>
              <a:buAutoNum type="romanLcPeriod"/>
              <a:defRPr>
                <a:solidFill>
                  <a:schemeClr val="accent1"/>
                </a:solidFill>
                <a:latin typeface="Roboto Medium"/>
                <a:ea typeface="Roboto Medium"/>
                <a:cs typeface="Roboto Medium"/>
                <a:sym typeface="Roboto Medium"/>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11_1_1">
    <p:bg>
      <p:bgPr>
        <a:blipFill>
          <a:blip r:embed="rId2">
            <a:alphaModFix/>
          </a:blip>
          <a:stretch>
            <a:fillRect/>
          </a:stretch>
        </a:blipFill>
      </p:bgPr>
    </p:bg>
    <p:spTree>
      <p:nvGrpSpPr>
        <p:cNvPr id="195" name="Shape 195"/>
        <p:cNvGrpSpPr/>
        <p:nvPr/>
      </p:nvGrpSpPr>
      <p:grpSpPr>
        <a:xfrm>
          <a:off x="0" y="0"/>
          <a:ext cx="0" cy="0"/>
          <a:chOff x="0" y="0"/>
          <a:chExt cx="0" cy="0"/>
        </a:xfrm>
      </p:grpSpPr>
      <p:sp>
        <p:nvSpPr>
          <p:cNvPr id="196" name="Google Shape;196;p31"/>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1"/>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1"/>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1"/>
          <p:cNvSpPr txBox="1"/>
          <p:nvPr>
            <p:ph type="title"/>
          </p:nvPr>
        </p:nvSpPr>
        <p:spPr>
          <a:xfrm>
            <a:off x="1256225" y="1043700"/>
            <a:ext cx="6631500" cy="457200"/>
          </a:xfrm>
          <a:prstGeom prst="rect">
            <a:avLst/>
          </a:prstGeom>
        </p:spPr>
        <p:txBody>
          <a:bodyPr anchorCtr="0" anchor="t" bIns="0" lIns="0" spcFirstLastPara="1" rIns="0" wrap="square" tIns="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7">
    <p:bg>
      <p:bgPr>
        <a:blipFill>
          <a:blip r:embed="rId2">
            <a:alphaModFix/>
          </a:blip>
          <a:stretch>
            <a:fillRect/>
          </a:stretch>
        </a:blipFill>
      </p:bgPr>
    </p:bg>
    <p:spTree>
      <p:nvGrpSpPr>
        <p:cNvPr id="200" name="Shape 200"/>
        <p:cNvGrpSpPr/>
        <p:nvPr/>
      </p:nvGrpSpPr>
      <p:grpSpPr>
        <a:xfrm>
          <a:off x="0" y="0"/>
          <a:ext cx="0" cy="0"/>
          <a:chOff x="0" y="0"/>
          <a:chExt cx="0" cy="0"/>
        </a:xfrm>
      </p:grpSpPr>
      <p:sp>
        <p:nvSpPr>
          <p:cNvPr id="201" name="Google Shape;201;p32"/>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2"/>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2"/>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2"/>
          <p:cNvSpPr txBox="1"/>
          <p:nvPr>
            <p:ph hasCustomPrompt="1" type="title"/>
          </p:nvPr>
        </p:nvSpPr>
        <p:spPr>
          <a:xfrm>
            <a:off x="286375" y="2002852"/>
            <a:ext cx="4910100" cy="691200"/>
          </a:xfrm>
          <a:prstGeom prst="rect">
            <a:avLst/>
          </a:prstGeom>
        </p:spPr>
        <p:txBody>
          <a:bodyPr anchorCtr="0" anchor="b" bIns="0" lIns="0" spcFirstLastPara="1" rIns="0" wrap="square" tIns="0">
            <a:noAutofit/>
          </a:bodyPr>
          <a:lstStyle>
            <a:lvl1pPr lvl="0" rtl="0" algn="ctr">
              <a:spcBef>
                <a:spcPts val="0"/>
              </a:spcBef>
              <a:spcAft>
                <a:spcPts val="0"/>
              </a:spcAft>
              <a:buSzPts val="12000"/>
              <a:buNone/>
              <a:defRPr sz="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5" name="Google Shape;205;p32"/>
          <p:cNvSpPr txBox="1"/>
          <p:nvPr>
            <p:ph idx="1" type="subTitle"/>
          </p:nvPr>
        </p:nvSpPr>
        <p:spPr>
          <a:xfrm>
            <a:off x="286225" y="2757621"/>
            <a:ext cx="4910400" cy="252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206" name="Google Shape;206;p32"/>
          <p:cNvSpPr txBox="1"/>
          <p:nvPr>
            <p:ph hasCustomPrompt="1" idx="2" type="title"/>
          </p:nvPr>
        </p:nvSpPr>
        <p:spPr>
          <a:xfrm>
            <a:off x="3907725" y="2002852"/>
            <a:ext cx="4910100" cy="691200"/>
          </a:xfrm>
          <a:prstGeom prst="rect">
            <a:avLst/>
          </a:prstGeom>
        </p:spPr>
        <p:txBody>
          <a:bodyPr anchorCtr="0" anchor="b" bIns="0" lIns="0" spcFirstLastPara="1" rIns="0" wrap="square" tIns="0">
            <a:noAutofit/>
          </a:bodyPr>
          <a:lstStyle>
            <a:lvl1pPr lvl="0" rtl="0" algn="ctr">
              <a:spcBef>
                <a:spcPts val="0"/>
              </a:spcBef>
              <a:spcAft>
                <a:spcPts val="0"/>
              </a:spcAft>
              <a:buSzPts val="12000"/>
              <a:buNone/>
              <a:defRPr sz="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7" name="Google Shape;207;p32"/>
          <p:cNvSpPr txBox="1"/>
          <p:nvPr>
            <p:ph idx="3" type="subTitle"/>
          </p:nvPr>
        </p:nvSpPr>
        <p:spPr>
          <a:xfrm>
            <a:off x="3907575" y="2757621"/>
            <a:ext cx="4910400" cy="252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3">
    <p:bg>
      <p:bgPr>
        <a:blipFill>
          <a:blip r:embed="rId2">
            <a:alphaModFix/>
          </a:blip>
          <a:stretch>
            <a:fillRect/>
          </a:stretch>
        </a:blipFill>
      </p:bgPr>
    </p:bg>
    <p:spTree>
      <p:nvGrpSpPr>
        <p:cNvPr id="208" name="Shape 208"/>
        <p:cNvGrpSpPr/>
        <p:nvPr/>
      </p:nvGrpSpPr>
      <p:grpSpPr>
        <a:xfrm>
          <a:off x="0" y="0"/>
          <a:ext cx="0" cy="0"/>
          <a:chOff x="0" y="0"/>
          <a:chExt cx="0" cy="0"/>
        </a:xfrm>
      </p:grpSpPr>
      <p:sp>
        <p:nvSpPr>
          <p:cNvPr id="209" name="Google Shape;209;p33"/>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3"/>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3"/>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3"/>
          <p:cNvSpPr txBox="1"/>
          <p:nvPr>
            <p:ph type="title"/>
          </p:nvPr>
        </p:nvSpPr>
        <p:spPr>
          <a:xfrm>
            <a:off x="1256225" y="1043700"/>
            <a:ext cx="6631500" cy="4572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3" name="Google Shape;213;p33"/>
          <p:cNvSpPr txBox="1"/>
          <p:nvPr>
            <p:ph idx="1" type="subTitle"/>
          </p:nvPr>
        </p:nvSpPr>
        <p:spPr>
          <a:xfrm>
            <a:off x="2039775" y="1936875"/>
            <a:ext cx="2163000" cy="12696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1"/>
              </a:buClr>
              <a:buSzPts val="1400"/>
              <a:buFont typeface="Roboto Medium"/>
              <a:buNone/>
              <a:defRPr i="1">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214" name="Google Shape;214;p33"/>
          <p:cNvSpPr txBox="1"/>
          <p:nvPr>
            <p:ph idx="2" type="subTitle"/>
          </p:nvPr>
        </p:nvSpPr>
        <p:spPr>
          <a:xfrm>
            <a:off x="1854375" y="3840480"/>
            <a:ext cx="2533800" cy="3663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215" name="Google Shape;215;p33"/>
          <p:cNvSpPr txBox="1"/>
          <p:nvPr>
            <p:ph idx="3" type="subTitle"/>
          </p:nvPr>
        </p:nvSpPr>
        <p:spPr>
          <a:xfrm>
            <a:off x="4918575" y="1909750"/>
            <a:ext cx="2208300" cy="12969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1"/>
              </a:buClr>
              <a:buSzPts val="1400"/>
              <a:buFont typeface="Roboto Medium"/>
              <a:buNone/>
              <a:defRPr i="1">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216" name="Google Shape;216;p33"/>
          <p:cNvSpPr txBox="1"/>
          <p:nvPr>
            <p:ph idx="4" type="subTitle"/>
          </p:nvPr>
        </p:nvSpPr>
        <p:spPr>
          <a:xfrm>
            <a:off x="4755825" y="3840480"/>
            <a:ext cx="2533800" cy="3663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8">
    <p:bg>
      <p:bgPr>
        <a:blipFill>
          <a:blip r:embed="rId2">
            <a:alphaModFix/>
          </a:blip>
          <a:stretch>
            <a:fillRect/>
          </a:stretch>
        </a:blipFill>
      </p:bgPr>
    </p:bg>
    <p:spTree>
      <p:nvGrpSpPr>
        <p:cNvPr id="217" name="Shape 217"/>
        <p:cNvGrpSpPr/>
        <p:nvPr/>
      </p:nvGrpSpPr>
      <p:grpSpPr>
        <a:xfrm>
          <a:off x="0" y="0"/>
          <a:ext cx="0" cy="0"/>
          <a:chOff x="0" y="0"/>
          <a:chExt cx="0" cy="0"/>
        </a:xfrm>
      </p:grpSpPr>
      <p:sp>
        <p:nvSpPr>
          <p:cNvPr id="218" name="Google Shape;218;p34"/>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4"/>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4"/>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4"/>
          <p:cNvSpPr txBox="1"/>
          <p:nvPr>
            <p:ph type="title"/>
          </p:nvPr>
        </p:nvSpPr>
        <p:spPr>
          <a:xfrm>
            <a:off x="951425" y="1042425"/>
            <a:ext cx="5335200" cy="640200"/>
          </a:xfrm>
          <a:prstGeom prst="rect">
            <a:avLst/>
          </a:prstGeom>
        </p:spPr>
        <p:txBody>
          <a:bodyPr anchorCtr="0" anchor="t" bIns="0" lIns="0" spcFirstLastPara="1" rIns="0" wrap="square" tIns="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8_1">
    <p:bg>
      <p:bgPr>
        <a:blipFill>
          <a:blip r:embed="rId2">
            <a:alphaModFix/>
          </a:blip>
          <a:stretch>
            <a:fillRect/>
          </a:stretch>
        </a:blipFill>
      </p:bgPr>
    </p:bg>
    <p:spTree>
      <p:nvGrpSpPr>
        <p:cNvPr id="222" name="Shape 222"/>
        <p:cNvGrpSpPr/>
        <p:nvPr/>
      </p:nvGrpSpPr>
      <p:grpSpPr>
        <a:xfrm>
          <a:off x="0" y="0"/>
          <a:ext cx="0" cy="0"/>
          <a:chOff x="0" y="0"/>
          <a:chExt cx="0" cy="0"/>
        </a:xfrm>
      </p:grpSpPr>
      <p:sp>
        <p:nvSpPr>
          <p:cNvPr id="223" name="Google Shape;223;p35"/>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5"/>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5"/>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5"/>
          <p:cNvSpPr txBox="1"/>
          <p:nvPr>
            <p:ph type="title"/>
          </p:nvPr>
        </p:nvSpPr>
        <p:spPr>
          <a:xfrm>
            <a:off x="969125" y="1042425"/>
            <a:ext cx="7205700" cy="537000"/>
          </a:xfrm>
          <a:prstGeom prst="rect">
            <a:avLst/>
          </a:prstGeom>
        </p:spPr>
        <p:txBody>
          <a:bodyPr anchorCtr="0" anchor="t" bIns="0" lIns="0" spcFirstLastPara="1" rIns="0" wrap="square" tIns="0">
            <a:noAutofit/>
          </a:bodyPr>
          <a:lstStyle>
            <a:lvl1pPr lvl="0" rtl="0" algn="r">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3">
  <p:cSld name="CUSTOM_8_1_1">
    <p:bg>
      <p:bgPr>
        <a:blipFill>
          <a:blip r:embed="rId2">
            <a:alphaModFix/>
          </a:blip>
          <a:stretch>
            <a:fillRect/>
          </a:stretch>
        </a:blipFill>
      </p:bgPr>
    </p:bg>
    <p:spTree>
      <p:nvGrpSpPr>
        <p:cNvPr id="227" name="Shape 227"/>
        <p:cNvGrpSpPr/>
        <p:nvPr/>
      </p:nvGrpSpPr>
      <p:grpSpPr>
        <a:xfrm>
          <a:off x="0" y="0"/>
          <a:ext cx="0" cy="0"/>
          <a:chOff x="0" y="0"/>
          <a:chExt cx="0" cy="0"/>
        </a:xfrm>
      </p:grpSpPr>
      <p:sp>
        <p:nvSpPr>
          <p:cNvPr id="228" name="Google Shape;228;p36"/>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6"/>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6"/>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6"/>
          <p:cNvSpPr txBox="1"/>
          <p:nvPr>
            <p:ph type="title"/>
          </p:nvPr>
        </p:nvSpPr>
        <p:spPr>
          <a:xfrm>
            <a:off x="951425" y="1042416"/>
            <a:ext cx="1959900" cy="640200"/>
          </a:xfrm>
          <a:prstGeom prst="rect">
            <a:avLst/>
          </a:prstGeom>
        </p:spPr>
        <p:txBody>
          <a:bodyPr anchorCtr="0" anchor="t" bIns="0" lIns="0" spcFirstLastPara="1" rIns="0" wrap="square" tIns="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spTree>
      <p:nvGrpSpPr>
        <p:cNvPr id="232" name="Shape 232"/>
        <p:cNvGrpSpPr/>
        <p:nvPr/>
      </p:nvGrpSpPr>
      <p:grpSpPr>
        <a:xfrm>
          <a:off x="0" y="0"/>
          <a:ext cx="0" cy="0"/>
          <a:chOff x="0" y="0"/>
          <a:chExt cx="0" cy="0"/>
        </a:xfrm>
      </p:grpSpPr>
      <p:sp>
        <p:nvSpPr>
          <p:cNvPr id="233" name="Google Shape;233;p37"/>
          <p:cNvSpPr/>
          <p:nvPr/>
        </p:nvSpPr>
        <p:spPr>
          <a:xfrm>
            <a:off x="-457200" y="-361950"/>
            <a:ext cx="9867900" cy="5886600"/>
          </a:xfrm>
          <a:prstGeom prst="rect">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 name="Google Shape;234;p37"/>
          <p:cNvPicPr preferRelativeResize="0"/>
          <p:nvPr/>
        </p:nvPicPr>
        <p:blipFill rotWithShape="1">
          <a:blip r:embed="rId2">
            <a:alphaModFix/>
          </a:blip>
          <a:srcRect b="0" l="7622" r="19369" t="38389"/>
          <a:stretch/>
        </p:blipFill>
        <p:spPr>
          <a:xfrm rot="10800000">
            <a:off x="-252449" y="-139276"/>
            <a:ext cx="9706124" cy="5454226"/>
          </a:xfrm>
          <a:prstGeom prst="rect">
            <a:avLst/>
          </a:prstGeom>
          <a:noFill/>
          <a:ln>
            <a:noFill/>
          </a:ln>
        </p:spPr>
      </p:pic>
      <p:sp>
        <p:nvSpPr>
          <p:cNvPr id="235" name="Google Shape;235;p37"/>
          <p:cNvSpPr txBox="1"/>
          <p:nvPr>
            <p:ph type="title"/>
          </p:nvPr>
        </p:nvSpPr>
        <p:spPr>
          <a:xfrm>
            <a:off x="1293300" y="1196100"/>
            <a:ext cx="6631500" cy="457200"/>
          </a:xfrm>
          <a:prstGeom prst="rect">
            <a:avLst/>
          </a:prstGeom>
        </p:spPr>
        <p:txBody>
          <a:bodyPr anchorCtr="0" anchor="t" bIns="0" lIns="0" spcFirstLastPara="1" rIns="0" wrap="square" tIns="0">
            <a:noAutofit/>
          </a:bodyPr>
          <a:lstStyle>
            <a:lvl1pPr lvl="0" rtl="0" algn="r">
              <a:spcBef>
                <a:spcPts val="0"/>
              </a:spcBef>
              <a:spcAft>
                <a:spcPts val="0"/>
              </a:spcAft>
              <a:buSzPts val="2800"/>
              <a:buNone/>
              <a:defRPr sz="52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6" name="Google Shape;236;p37"/>
          <p:cNvSpPr txBox="1"/>
          <p:nvPr>
            <p:ph idx="1" type="subTitle"/>
          </p:nvPr>
        </p:nvSpPr>
        <p:spPr>
          <a:xfrm>
            <a:off x="3924300" y="2593848"/>
            <a:ext cx="4000500" cy="457200"/>
          </a:xfrm>
          <a:prstGeom prst="rect">
            <a:avLst/>
          </a:prstGeom>
        </p:spPr>
        <p:txBody>
          <a:bodyPr anchorCtr="0" anchor="t" bIns="0" lIns="0" spcFirstLastPara="1" rIns="0" wrap="square" tIns="0">
            <a:noAutofit/>
          </a:bodyPr>
          <a:lstStyle>
            <a:lvl1pPr lvl="0" rtl="0" algn="r">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237" name="Google Shape;237;p37"/>
          <p:cNvSpPr txBox="1"/>
          <p:nvPr>
            <p:ph idx="2" type="subTitle"/>
          </p:nvPr>
        </p:nvSpPr>
        <p:spPr>
          <a:xfrm>
            <a:off x="3989400" y="2118360"/>
            <a:ext cx="3935400" cy="366300"/>
          </a:xfrm>
          <a:prstGeom prst="rect">
            <a:avLst/>
          </a:prstGeom>
        </p:spPr>
        <p:txBody>
          <a:bodyPr anchorCtr="0" anchor="b" bIns="0" lIns="0" spcFirstLastPara="1" rIns="0" wrap="square" tIns="0">
            <a:noAutofit/>
          </a:bodyPr>
          <a:lstStyle>
            <a:lvl1pPr lvl="0" rtl="0" algn="r">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238" name="Google Shape;238;p37"/>
          <p:cNvSpPr txBox="1"/>
          <p:nvPr/>
        </p:nvSpPr>
        <p:spPr>
          <a:xfrm>
            <a:off x="3521300" y="4087375"/>
            <a:ext cx="4403400" cy="608400"/>
          </a:xfrm>
          <a:prstGeom prst="rect">
            <a:avLst/>
          </a:prstGeom>
          <a:noFill/>
          <a:ln>
            <a:noFill/>
          </a:ln>
        </p:spPr>
        <p:txBody>
          <a:bodyPr anchorCtr="0" anchor="t" bIns="0" lIns="0" spcFirstLastPara="1" rIns="0" wrap="square" tIns="0">
            <a:noAutofit/>
          </a:bodyPr>
          <a:lstStyle/>
          <a:p>
            <a:pPr indent="0" lvl="0" marL="1371600" rtl="0" algn="r">
              <a:lnSpc>
                <a:spcPct val="114000"/>
              </a:lnSpc>
              <a:spcBef>
                <a:spcPts val="0"/>
              </a:spcBef>
              <a:spcAft>
                <a:spcPts val="0"/>
              </a:spcAft>
              <a:buClr>
                <a:schemeClr val="dk1"/>
              </a:buClr>
              <a:buSzPts val="1100"/>
              <a:buFont typeface="Arial"/>
              <a:buNone/>
            </a:pPr>
            <a:r>
              <a:rPr lang="en" sz="1100">
                <a:solidFill>
                  <a:schemeClr val="accent1"/>
                </a:solidFill>
                <a:latin typeface="Roboto"/>
                <a:ea typeface="Roboto"/>
                <a:cs typeface="Roboto"/>
                <a:sym typeface="Roboto"/>
              </a:rPr>
              <a:t>CREDITS: This presentation template was created by </a:t>
            </a:r>
            <a:r>
              <a:rPr lang="en" sz="1100">
                <a:solidFill>
                  <a:schemeClr val="accent1"/>
                </a:solidFill>
                <a:uFill>
                  <a:noFill/>
                </a:uFill>
                <a:latin typeface="Roboto"/>
                <a:ea typeface="Roboto"/>
                <a:cs typeface="Roboto"/>
                <a:sym typeface="Roboto"/>
                <a:hlinkClick r:id="rId3">
                  <a:extLst>
                    <a:ext uri="{A12FA001-AC4F-418D-AE19-62706E023703}">
                      <ahyp:hlinkClr val="tx"/>
                    </a:ext>
                  </a:extLst>
                </a:hlinkClick>
              </a:rPr>
              <a:t>Slidesgo</a:t>
            </a:r>
            <a:r>
              <a:rPr lang="en" sz="1100">
                <a:solidFill>
                  <a:schemeClr val="accent1"/>
                </a:solidFill>
                <a:latin typeface="Roboto"/>
                <a:ea typeface="Roboto"/>
                <a:cs typeface="Roboto"/>
                <a:sym typeface="Roboto"/>
              </a:rPr>
              <a:t>, including icons by </a:t>
            </a:r>
            <a:r>
              <a:rPr lang="en" sz="1100">
                <a:solidFill>
                  <a:schemeClr val="accent1"/>
                </a:solidFill>
                <a:uFill>
                  <a:noFill/>
                </a:uFill>
                <a:latin typeface="Roboto"/>
                <a:ea typeface="Roboto"/>
                <a:cs typeface="Roboto"/>
                <a:sym typeface="Roboto"/>
                <a:hlinkClick r:id="rId4">
                  <a:extLst>
                    <a:ext uri="{A12FA001-AC4F-418D-AE19-62706E023703}">
                      <ahyp:hlinkClr val="tx"/>
                    </a:ext>
                  </a:extLst>
                </a:hlinkClick>
              </a:rPr>
              <a:t>Flaticon</a:t>
            </a:r>
            <a:r>
              <a:rPr lang="en" sz="1100">
                <a:solidFill>
                  <a:schemeClr val="accent1"/>
                </a:solidFill>
                <a:latin typeface="Roboto"/>
                <a:ea typeface="Roboto"/>
                <a:cs typeface="Roboto"/>
                <a:sym typeface="Roboto"/>
              </a:rPr>
              <a:t>, infographics &amp; images by </a:t>
            </a:r>
            <a:r>
              <a:rPr lang="en" sz="1100">
                <a:solidFill>
                  <a:schemeClr val="accent1"/>
                </a:solidFill>
                <a:uFill>
                  <a:noFill/>
                </a:uFill>
                <a:latin typeface="Roboto"/>
                <a:ea typeface="Roboto"/>
                <a:cs typeface="Roboto"/>
                <a:sym typeface="Roboto"/>
                <a:hlinkClick r:id="rId5">
                  <a:extLst>
                    <a:ext uri="{A12FA001-AC4F-418D-AE19-62706E023703}">
                      <ahyp:hlinkClr val="tx"/>
                    </a:ext>
                  </a:extLst>
                </a:hlinkClick>
              </a:rPr>
              <a:t>Freepik</a:t>
            </a:r>
            <a:r>
              <a:rPr lang="en" sz="1100">
                <a:solidFill>
                  <a:schemeClr val="accent1"/>
                </a:solidFill>
                <a:latin typeface="Roboto"/>
                <a:ea typeface="Roboto"/>
                <a:cs typeface="Roboto"/>
                <a:sym typeface="Roboto"/>
              </a:rPr>
              <a:t> </a:t>
            </a:r>
            <a:endParaRPr sz="1100">
              <a:solidFill>
                <a:schemeClr val="accent1"/>
              </a:solidFill>
              <a:latin typeface="Roboto"/>
              <a:ea typeface="Roboto"/>
              <a:cs typeface="Roboto"/>
              <a:sym typeface="Roboto"/>
            </a:endParaRPr>
          </a:p>
        </p:txBody>
      </p:sp>
      <p:sp>
        <p:nvSpPr>
          <p:cNvPr id="239" name="Google Shape;239;p37"/>
          <p:cNvSpPr txBox="1"/>
          <p:nvPr>
            <p:ph idx="3" type="subTitle"/>
          </p:nvPr>
        </p:nvSpPr>
        <p:spPr>
          <a:xfrm>
            <a:off x="4953000" y="3709416"/>
            <a:ext cx="2971800" cy="457200"/>
          </a:xfrm>
          <a:prstGeom prst="rect">
            <a:avLst/>
          </a:prstGeom>
        </p:spPr>
        <p:txBody>
          <a:bodyPr anchorCtr="0" anchor="t" bIns="0" lIns="0" spcFirstLastPara="1" rIns="0" wrap="square" tIns="0">
            <a:noAutofit/>
          </a:bodyPr>
          <a:lstStyle>
            <a:lvl1pPr lvl="0" rtl="0" algn="r">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8">
    <p:bg>
      <p:bgPr>
        <a:blipFill>
          <a:blip r:embed="rId2">
            <a:alphaModFix/>
          </a:blip>
          <a:stretch>
            <a:fillRect/>
          </a:stretch>
        </a:blipFill>
      </p:bgPr>
    </p:bg>
    <p:spTree>
      <p:nvGrpSpPr>
        <p:cNvPr id="240" name="Shape 240"/>
        <p:cNvGrpSpPr/>
        <p:nvPr/>
      </p:nvGrpSpPr>
      <p:grpSpPr>
        <a:xfrm>
          <a:off x="0" y="0"/>
          <a:ext cx="0" cy="0"/>
          <a:chOff x="0" y="0"/>
          <a:chExt cx="0" cy="0"/>
        </a:xfrm>
      </p:grpSpPr>
      <p:sp>
        <p:nvSpPr>
          <p:cNvPr id="241" name="Google Shape;241;p38"/>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8"/>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8"/>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8"/>
          <p:cNvSpPr txBox="1"/>
          <p:nvPr>
            <p:ph type="title"/>
          </p:nvPr>
        </p:nvSpPr>
        <p:spPr>
          <a:xfrm>
            <a:off x="1256225" y="1043700"/>
            <a:ext cx="6631500" cy="4572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5" name="Google Shape;245;p38"/>
          <p:cNvSpPr txBox="1"/>
          <p:nvPr>
            <p:ph idx="1" type="subTitle"/>
          </p:nvPr>
        </p:nvSpPr>
        <p:spPr>
          <a:xfrm>
            <a:off x="1312125" y="2599000"/>
            <a:ext cx="2990100" cy="18207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400"/>
              <a:buFont typeface="Roboto Medium"/>
              <a:buChar char="●"/>
              <a:defRPr>
                <a:solidFill>
                  <a:schemeClr val="accent1"/>
                </a:solidFill>
              </a:defRPr>
            </a:lvl1pPr>
            <a:lvl2pPr lvl="1"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9pPr>
          </a:lstStyle>
          <a:p/>
        </p:txBody>
      </p:sp>
      <p:sp>
        <p:nvSpPr>
          <p:cNvPr id="246" name="Google Shape;246;p38"/>
          <p:cNvSpPr txBox="1"/>
          <p:nvPr>
            <p:ph idx="2" type="subTitle"/>
          </p:nvPr>
        </p:nvSpPr>
        <p:spPr>
          <a:xfrm>
            <a:off x="1312125" y="2084350"/>
            <a:ext cx="2993100" cy="3663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247" name="Google Shape;247;p38"/>
          <p:cNvSpPr txBox="1"/>
          <p:nvPr>
            <p:ph idx="3" type="subTitle"/>
          </p:nvPr>
        </p:nvSpPr>
        <p:spPr>
          <a:xfrm>
            <a:off x="4893525" y="2599000"/>
            <a:ext cx="2990100" cy="18207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400"/>
              <a:buFont typeface="Roboto Medium"/>
              <a:buChar char="●"/>
              <a:defRPr>
                <a:solidFill>
                  <a:schemeClr val="accent1"/>
                </a:solidFill>
              </a:defRPr>
            </a:lvl1pPr>
            <a:lvl2pPr lvl="1"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9pPr>
          </a:lstStyle>
          <a:p/>
        </p:txBody>
      </p:sp>
      <p:sp>
        <p:nvSpPr>
          <p:cNvPr id="248" name="Google Shape;248;p38"/>
          <p:cNvSpPr txBox="1"/>
          <p:nvPr>
            <p:ph idx="4" type="subTitle"/>
          </p:nvPr>
        </p:nvSpPr>
        <p:spPr>
          <a:xfrm>
            <a:off x="4893525" y="2084350"/>
            <a:ext cx="2993100" cy="3663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CUSTOM_19">
    <p:bg>
      <p:bgPr>
        <a:blipFill>
          <a:blip r:embed="rId2">
            <a:alphaModFix/>
          </a:blip>
          <a:stretch>
            <a:fillRect/>
          </a:stretch>
        </a:blipFill>
      </p:bgPr>
    </p:bg>
    <p:spTree>
      <p:nvGrpSpPr>
        <p:cNvPr id="249" name="Shape 249"/>
        <p:cNvGrpSpPr/>
        <p:nvPr/>
      </p:nvGrpSpPr>
      <p:grpSpPr>
        <a:xfrm>
          <a:off x="0" y="0"/>
          <a:ext cx="0" cy="0"/>
          <a:chOff x="0" y="0"/>
          <a:chExt cx="0" cy="0"/>
        </a:xfrm>
      </p:grpSpPr>
      <p:sp>
        <p:nvSpPr>
          <p:cNvPr id="250" name="Google Shape;250;p39"/>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9"/>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9"/>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9"/>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9"/>
          <p:cNvSpPr txBox="1"/>
          <p:nvPr>
            <p:ph type="title"/>
          </p:nvPr>
        </p:nvSpPr>
        <p:spPr>
          <a:xfrm>
            <a:off x="1256225" y="1043700"/>
            <a:ext cx="6631500" cy="4572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5" name="Google Shape;255;p39"/>
          <p:cNvSpPr txBox="1"/>
          <p:nvPr>
            <p:ph idx="1" type="subTitle"/>
          </p:nvPr>
        </p:nvSpPr>
        <p:spPr>
          <a:xfrm>
            <a:off x="1312125" y="2599000"/>
            <a:ext cx="2990100" cy="18207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400"/>
              <a:buFont typeface="Roboto Medium"/>
              <a:buChar char="●"/>
              <a:defRPr>
                <a:solidFill>
                  <a:schemeClr val="accent1"/>
                </a:solidFill>
              </a:defRPr>
            </a:lvl1pPr>
            <a:lvl2pPr lvl="1"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9pPr>
          </a:lstStyle>
          <a:p/>
        </p:txBody>
      </p:sp>
      <p:sp>
        <p:nvSpPr>
          <p:cNvPr id="256" name="Google Shape;256;p39"/>
          <p:cNvSpPr txBox="1"/>
          <p:nvPr>
            <p:ph idx="2" type="subTitle"/>
          </p:nvPr>
        </p:nvSpPr>
        <p:spPr>
          <a:xfrm>
            <a:off x="1312125" y="2084350"/>
            <a:ext cx="2993100" cy="3663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257" name="Google Shape;257;p39"/>
          <p:cNvSpPr txBox="1"/>
          <p:nvPr>
            <p:ph idx="3" type="subTitle"/>
          </p:nvPr>
        </p:nvSpPr>
        <p:spPr>
          <a:xfrm>
            <a:off x="4893525" y="2599000"/>
            <a:ext cx="2990100" cy="18207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400"/>
              <a:buFont typeface="Roboto Medium"/>
              <a:buChar char="●"/>
              <a:defRPr>
                <a:solidFill>
                  <a:schemeClr val="accent1"/>
                </a:solidFill>
              </a:defRPr>
            </a:lvl1pPr>
            <a:lvl2pPr lvl="1"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9pPr>
          </a:lstStyle>
          <a:p/>
        </p:txBody>
      </p:sp>
      <p:sp>
        <p:nvSpPr>
          <p:cNvPr id="258" name="Google Shape;258;p39"/>
          <p:cNvSpPr txBox="1"/>
          <p:nvPr>
            <p:ph idx="4" type="subTitle"/>
          </p:nvPr>
        </p:nvSpPr>
        <p:spPr>
          <a:xfrm>
            <a:off x="4893525" y="2084350"/>
            <a:ext cx="2993100" cy="3663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4">
  <p:cSld name="CUSTOM_20">
    <p:bg>
      <p:bgPr>
        <a:blipFill>
          <a:blip r:embed="rId2">
            <a:alphaModFix/>
          </a:blip>
          <a:stretch>
            <a:fillRect/>
          </a:stretch>
        </a:blipFill>
      </p:bgPr>
    </p:bg>
    <p:spTree>
      <p:nvGrpSpPr>
        <p:cNvPr id="259" name="Shape 259"/>
        <p:cNvGrpSpPr/>
        <p:nvPr/>
      </p:nvGrpSpPr>
      <p:grpSpPr>
        <a:xfrm>
          <a:off x="0" y="0"/>
          <a:ext cx="0" cy="0"/>
          <a:chOff x="0" y="0"/>
          <a:chExt cx="0" cy="0"/>
        </a:xfrm>
      </p:grpSpPr>
      <p:sp>
        <p:nvSpPr>
          <p:cNvPr id="260" name="Google Shape;260;p40"/>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0"/>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0"/>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0"/>
          <p:cNvSpPr txBox="1"/>
          <p:nvPr>
            <p:ph type="title"/>
          </p:nvPr>
        </p:nvSpPr>
        <p:spPr>
          <a:xfrm>
            <a:off x="1256225" y="1043700"/>
            <a:ext cx="6631500" cy="4572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5"/>
          <p:cNvSpPr/>
          <p:nvPr/>
        </p:nvSpPr>
        <p:spPr>
          <a:xfrm rot="10800000">
            <a:off x="702175" y="539450"/>
            <a:ext cx="7728600" cy="4065900"/>
          </a:xfrm>
          <a:prstGeom prst="snip1Rect">
            <a:avLst>
              <a:gd fmla="val 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txBox="1"/>
          <p:nvPr>
            <p:ph type="title"/>
          </p:nvPr>
        </p:nvSpPr>
        <p:spPr>
          <a:xfrm>
            <a:off x="1256250" y="1043700"/>
            <a:ext cx="6631500" cy="457200"/>
          </a:xfrm>
          <a:prstGeom prst="rect">
            <a:avLst/>
          </a:prstGeom>
        </p:spPr>
        <p:txBody>
          <a:bodyPr anchorCtr="0" anchor="t" bIns="0" lIns="0" spcFirstLastPara="1" rIns="0" wrap="square" tIns="0">
            <a:noAutofit/>
          </a:bodyPr>
          <a:lstStyle>
            <a:lvl1pPr lvl="0" algn="ctr">
              <a:spcBef>
                <a:spcPts val="0"/>
              </a:spcBef>
              <a:spcAft>
                <a:spcPts val="0"/>
              </a:spcAft>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subTitle"/>
          </p:nvPr>
        </p:nvSpPr>
        <p:spPr>
          <a:xfrm>
            <a:off x="1792200" y="2553750"/>
            <a:ext cx="2361300" cy="11631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26" name="Google Shape;26;p5"/>
          <p:cNvSpPr txBox="1"/>
          <p:nvPr>
            <p:ph idx="2" type="subTitle"/>
          </p:nvPr>
        </p:nvSpPr>
        <p:spPr>
          <a:xfrm>
            <a:off x="1830292" y="2039112"/>
            <a:ext cx="2359200" cy="3663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27" name="Google Shape;27;p5"/>
          <p:cNvSpPr txBox="1"/>
          <p:nvPr>
            <p:ph idx="3" type="subTitle"/>
          </p:nvPr>
        </p:nvSpPr>
        <p:spPr>
          <a:xfrm>
            <a:off x="5259292" y="2553762"/>
            <a:ext cx="2359200" cy="11613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28" name="Google Shape;28;p5"/>
          <p:cNvSpPr txBox="1"/>
          <p:nvPr>
            <p:ph idx="4" type="subTitle"/>
          </p:nvPr>
        </p:nvSpPr>
        <p:spPr>
          <a:xfrm>
            <a:off x="5259292" y="2039112"/>
            <a:ext cx="2359200" cy="3663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
        <p:nvSpPr>
          <p:cNvPr id="29" name="Google Shape;29;p5"/>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6">
    <p:bg>
      <p:bgPr>
        <a:blipFill>
          <a:blip r:embed="rId2">
            <a:alphaModFix/>
          </a:blip>
          <a:stretch>
            <a:fillRect/>
          </a:stretch>
        </a:blipFill>
      </p:bgPr>
    </p:bg>
    <p:spTree>
      <p:nvGrpSpPr>
        <p:cNvPr id="264" name="Shape 264"/>
        <p:cNvGrpSpPr/>
        <p:nvPr/>
      </p:nvGrpSpPr>
      <p:grpSpPr>
        <a:xfrm>
          <a:off x="0" y="0"/>
          <a:ext cx="0" cy="0"/>
          <a:chOff x="0" y="0"/>
          <a:chExt cx="0" cy="0"/>
        </a:xfrm>
      </p:grpSpPr>
      <p:sp>
        <p:nvSpPr>
          <p:cNvPr id="265" name="Google Shape;265;p41"/>
          <p:cNvSpPr/>
          <p:nvPr/>
        </p:nvSpPr>
        <p:spPr>
          <a:xfrm rot="10800000">
            <a:off x="707700" y="538800"/>
            <a:ext cx="33975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rot="5400000">
            <a:off x="37884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1"/>
          <p:cNvSpPr/>
          <p:nvPr/>
        </p:nvSpPr>
        <p:spPr>
          <a:xfrm rot="10800000">
            <a:off x="5045475" y="535550"/>
            <a:ext cx="33975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1"/>
          <p:cNvSpPr/>
          <p:nvPr/>
        </p:nvSpPr>
        <p:spPr>
          <a:xfrm rot="5400000">
            <a:off x="8126175" y="3956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1"/>
          <p:cNvSpPr/>
          <p:nvPr/>
        </p:nvSpPr>
        <p:spPr>
          <a:xfrm rot="-5400000">
            <a:off x="4893050" y="43059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7">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2"/>
          <p:cNvSpPr/>
          <p:nvPr/>
        </p:nvSpPr>
        <p:spPr>
          <a:xfrm rot="10800000">
            <a:off x="5033275" y="538800"/>
            <a:ext cx="33975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p:nvPr/>
        </p:nvSpPr>
        <p:spPr>
          <a:xfrm rot="-5400000">
            <a:off x="48938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p:nvPr/>
        </p:nvSpPr>
        <p:spPr>
          <a:xfrm rot="5400000">
            <a:off x="8126175"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6"/>
          <p:cNvSpPr/>
          <p:nvPr/>
        </p:nvSpPr>
        <p:spPr>
          <a:xfrm rot="10800000">
            <a:off x="702175" y="539450"/>
            <a:ext cx="7728600" cy="4065900"/>
          </a:xfrm>
          <a:prstGeom prst="snip1Rect">
            <a:avLst>
              <a:gd fmla="val 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type="title"/>
          </p:nvPr>
        </p:nvSpPr>
        <p:spPr>
          <a:xfrm>
            <a:off x="713225" y="2111400"/>
            <a:ext cx="7717800" cy="920700"/>
          </a:xfrm>
          <a:prstGeom prst="rect">
            <a:avLst/>
          </a:prstGeom>
        </p:spPr>
        <p:txBody>
          <a:bodyPr anchorCtr="0" anchor="t" bIns="0" lIns="0" spcFirstLastPara="1" rIns="0" wrap="square" tIns="0">
            <a:noAutofit/>
          </a:bodyPr>
          <a:lstStyle>
            <a:lvl1pPr lvl="0" algn="ctr">
              <a:spcBef>
                <a:spcPts val="0"/>
              </a:spcBef>
              <a:spcAft>
                <a:spcPts val="0"/>
              </a:spcAft>
              <a:buClr>
                <a:schemeClr val="accent1"/>
              </a:buClr>
              <a:buSzPts val="2800"/>
              <a:buNone/>
              <a:defRPr sz="6000">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6"/>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txBox="1"/>
          <p:nvPr>
            <p:ph idx="1" type="subTitle"/>
          </p:nvPr>
        </p:nvSpPr>
        <p:spPr>
          <a:xfrm>
            <a:off x="2286000" y="3027250"/>
            <a:ext cx="4572000" cy="697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7"/>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txBox="1"/>
          <p:nvPr>
            <p:ph type="title"/>
          </p:nvPr>
        </p:nvSpPr>
        <p:spPr>
          <a:xfrm>
            <a:off x="1256225" y="1043700"/>
            <a:ext cx="6631500" cy="4572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7"/>
          <p:cNvSpPr txBox="1"/>
          <p:nvPr>
            <p:ph idx="1" type="subTitle"/>
          </p:nvPr>
        </p:nvSpPr>
        <p:spPr>
          <a:xfrm>
            <a:off x="1735800" y="2039112"/>
            <a:ext cx="5672400" cy="18939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400"/>
              <a:buFont typeface="Roboto Medium"/>
              <a:buChar char="●"/>
              <a:defRPr>
                <a:solidFill>
                  <a:schemeClr val="accent1"/>
                </a:solidFill>
              </a:defRPr>
            </a:lvl1pPr>
            <a:lvl2pPr lvl="1"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8"/>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1371600" y="1865376"/>
            <a:ext cx="6400800" cy="851700"/>
          </a:xfrm>
          <a:prstGeom prst="rect">
            <a:avLst/>
          </a:prstGeom>
        </p:spPr>
        <p:txBody>
          <a:bodyPr anchorCtr="0" anchor="b" bIns="0" lIns="0" spcFirstLastPara="1" rIns="0" wrap="square" tIns="0">
            <a:noAutofit/>
          </a:bodyPr>
          <a:lstStyle>
            <a:lvl1pPr lvl="0" algn="ctr">
              <a:spcBef>
                <a:spcPts val="0"/>
              </a:spcBef>
              <a:spcAft>
                <a:spcPts val="0"/>
              </a:spcAft>
              <a:buSzPts val="4800"/>
              <a:buNone/>
              <a:defRPr sz="5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5" name="Google Shape;45;p8"/>
          <p:cNvSpPr txBox="1"/>
          <p:nvPr>
            <p:ph idx="1" type="subTitle"/>
          </p:nvPr>
        </p:nvSpPr>
        <p:spPr>
          <a:xfrm>
            <a:off x="1371600" y="2724912"/>
            <a:ext cx="6400800" cy="5652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9"/>
          <p:cNvSpPr/>
          <p:nvPr/>
        </p:nvSpPr>
        <p:spPr>
          <a:xfrm rot="10800000">
            <a:off x="702175" y="539450"/>
            <a:ext cx="7728600" cy="4065900"/>
          </a:xfrm>
          <a:prstGeom prst="snip1Rect">
            <a:avLst>
              <a:gd fmla="val 190" name="adj"/>
            </a:avLst>
          </a:prstGeom>
          <a:solidFill>
            <a:srgbClr val="3A0CAA">
              <a:alpha val="74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p:nvPr/>
        </p:nvSpPr>
        <p:spPr>
          <a:xfrm rot="5400000">
            <a:off x="8127000" y="39887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9"/>
          <p:cNvSpPr/>
          <p:nvPr/>
        </p:nvSpPr>
        <p:spPr>
          <a:xfrm rot="-5400000">
            <a:off x="555275" y="4309225"/>
            <a:ext cx="441900" cy="441900"/>
          </a:xfrm>
          <a:prstGeom prst="halfFrame">
            <a:avLst>
              <a:gd fmla="val 33333" name="adj1"/>
              <a:gd fmla="val 33333" name="adj2"/>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txBox="1"/>
          <p:nvPr>
            <p:ph type="title"/>
          </p:nvPr>
        </p:nvSpPr>
        <p:spPr>
          <a:xfrm>
            <a:off x="2743200" y="1725700"/>
            <a:ext cx="3657600" cy="990000"/>
          </a:xfrm>
          <a:prstGeom prst="rect">
            <a:avLst/>
          </a:prstGeom>
        </p:spPr>
        <p:txBody>
          <a:bodyPr anchorCtr="0" anchor="b" bIns="0" lIns="0" spcFirstLastPara="1" rIns="0" wrap="square" tIns="0">
            <a:noAutofit/>
          </a:bodyPr>
          <a:lstStyle>
            <a:lvl1pPr lvl="0" algn="ctr">
              <a:spcBef>
                <a:spcPts val="0"/>
              </a:spcBef>
              <a:spcAft>
                <a:spcPts val="0"/>
              </a:spcAft>
              <a:buSzPts val="4200"/>
              <a:buNone/>
              <a:defRPr sz="6000"/>
            </a:lvl1pPr>
            <a:lvl2pPr lvl="1" algn="r">
              <a:spcBef>
                <a:spcPts val="0"/>
              </a:spcBef>
              <a:spcAft>
                <a:spcPts val="0"/>
              </a:spcAft>
              <a:buSzPts val="4200"/>
              <a:buNone/>
              <a:defRPr sz="4200"/>
            </a:lvl2pPr>
            <a:lvl3pPr lvl="2" algn="r">
              <a:spcBef>
                <a:spcPts val="0"/>
              </a:spcBef>
              <a:spcAft>
                <a:spcPts val="0"/>
              </a:spcAft>
              <a:buSzPts val="4200"/>
              <a:buNone/>
              <a:defRPr sz="4200"/>
            </a:lvl3pPr>
            <a:lvl4pPr lvl="3" algn="r">
              <a:spcBef>
                <a:spcPts val="0"/>
              </a:spcBef>
              <a:spcAft>
                <a:spcPts val="0"/>
              </a:spcAft>
              <a:buSzPts val="4200"/>
              <a:buNone/>
              <a:defRPr sz="4200"/>
            </a:lvl4pPr>
            <a:lvl5pPr lvl="4" algn="r">
              <a:spcBef>
                <a:spcPts val="0"/>
              </a:spcBef>
              <a:spcAft>
                <a:spcPts val="0"/>
              </a:spcAft>
              <a:buSzPts val="4200"/>
              <a:buNone/>
              <a:defRPr sz="4200"/>
            </a:lvl5pPr>
            <a:lvl6pPr lvl="5" algn="r">
              <a:spcBef>
                <a:spcPts val="0"/>
              </a:spcBef>
              <a:spcAft>
                <a:spcPts val="0"/>
              </a:spcAft>
              <a:buSzPts val="4200"/>
              <a:buNone/>
              <a:defRPr sz="4200"/>
            </a:lvl6pPr>
            <a:lvl7pPr lvl="6" algn="r">
              <a:spcBef>
                <a:spcPts val="0"/>
              </a:spcBef>
              <a:spcAft>
                <a:spcPts val="0"/>
              </a:spcAft>
              <a:buSzPts val="4200"/>
              <a:buNone/>
              <a:defRPr sz="4200"/>
            </a:lvl7pPr>
            <a:lvl8pPr lvl="7" algn="r">
              <a:spcBef>
                <a:spcPts val="0"/>
              </a:spcBef>
              <a:spcAft>
                <a:spcPts val="0"/>
              </a:spcAft>
              <a:buSzPts val="4200"/>
              <a:buNone/>
              <a:defRPr sz="4200"/>
            </a:lvl8pPr>
            <a:lvl9pPr lvl="8" algn="r">
              <a:spcBef>
                <a:spcPts val="0"/>
              </a:spcBef>
              <a:spcAft>
                <a:spcPts val="0"/>
              </a:spcAft>
              <a:buSzPts val="4200"/>
              <a:buNone/>
              <a:defRPr sz="4200"/>
            </a:lvl9pPr>
          </a:lstStyle>
          <a:p/>
        </p:txBody>
      </p:sp>
      <p:sp>
        <p:nvSpPr>
          <p:cNvPr id="51" name="Google Shape;51;p9"/>
          <p:cNvSpPr txBox="1"/>
          <p:nvPr>
            <p:ph idx="1" type="subTitle"/>
          </p:nvPr>
        </p:nvSpPr>
        <p:spPr>
          <a:xfrm>
            <a:off x="2743200" y="2724907"/>
            <a:ext cx="3657600" cy="5169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2100"/>
              <a:buN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type="title"/>
          </p:nvPr>
        </p:nvSpPr>
        <p:spPr>
          <a:xfrm>
            <a:off x="969125" y="3456425"/>
            <a:ext cx="7213500" cy="1244400"/>
          </a:xfrm>
          <a:prstGeom prst="rect">
            <a:avLst/>
          </a:prstGeom>
        </p:spPr>
        <p:txBody>
          <a:bodyPr anchorCtr="0" anchor="b" bIns="0" lIns="0" spcFirstLastPara="1" rIns="0" wrap="square" tIns="0">
            <a:noAutofit/>
          </a:bodyPr>
          <a:lstStyle>
            <a:lvl1pPr lvl="0" rtl="0" algn="r">
              <a:spcBef>
                <a:spcPts val="0"/>
              </a:spcBef>
              <a:spcAft>
                <a:spcPts val="0"/>
              </a:spcAft>
              <a:buSzPts val="48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1.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1pPr>
            <a:lvl2pPr lvl="1">
              <a:spcBef>
                <a:spcPts val="0"/>
              </a:spcBef>
              <a:spcAft>
                <a:spcPts val="0"/>
              </a:spcAft>
              <a:buClr>
                <a:schemeClr val="accent1"/>
              </a:buClr>
              <a:buSzPts val="2800"/>
              <a:buNone/>
              <a:defRPr sz="2800">
                <a:solidFill>
                  <a:schemeClr val="accent1"/>
                </a:solidFill>
              </a:defRPr>
            </a:lvl2pPr>
            <a:lvl3pPr lvl="2">
              <a:spcBef>
                <a:spcPts val="0"/>
              </a:spcBef>
              <a:spcAft>
                <a:spcPts val="0"/>
              </a:spcAft>
              <a:buClr>
                <a:schemeClr val="accent1"/>
              </a:buClr>
              <a:buSzPts val="2800"/>
              <a:buNone/>
              <a:defRPr sz="2800">
                <a:solidFill>
                  <a:schemeClr val="accent1"/>
                </a:solidFill>
              </a:defRPr>
            </a:lvl3pPr>
            <a:lvl4pPr lvl="3">
              <a:spcBef>
                <a:spcPts val="0"/>
              </a:spcBef>
              <a:spcAft>
                <a:spcPts val="0"/>
              </a:spcAft>
              <a:buClr>
                <a:schemeClr val="accent1"/>
              </a:buClr>
              <a:buSzPts val="2800"/>
              <a:buNone/>
              <a:defRPr sz="2800">
                <a:solidFill>
                  <a:schemeClr val="accent1"/>
                </a:solidFill>
              </a:defRPr>
            </a:lvl4pPr>
            <a:lvl5pPr lvl="4">
              <a:spcBef>
                <a:spcPts val="0"/>
              </a:spcBef>
              <a:spcAft>
                <a:spcPts val="0"/>
              </a:spcAft>
              <a:buClr>
                <a:schemeClr val="accent1"/>
              </a:buClr>
              <a:buSzPts val="2800"/>
              <a:buNone/>
              <a:defRPr sz="2800">
                <a:solidFill>
                  <a:schemeClr val="accent1"/>
                </a:solidFill>
              </a:defRPr>
            </a:lvl5pPr>
            <a:lvl6pPr lvl="5">
              <a:spcBef>
                <a:spcPts val="0"/>
              </a:spcBef>
              <a:spcAft>
                <a:spcPts val="0"/>
              </a:spcAft>
              <a:buClr>
                <a:schemeClr val="accent1"/>
              </a:buClr>
              <a:buSzPts val="2800"/>
              <a:buNone/>
              <a:defRPr sz="2800">
                <a:solidFill>
                  <a:schemeClr val="accent1"/>
                </a:solidFill>
              </a:defRPr>
            </a:lvl6pPr>
            <a:lvl7pPr lvl="6">
              <a:spcBef>
                <a:spcPts val="0"/>
              </a:spcBef>
              <a:spcAft>
                <a:spcPts val="0"/>
              </a:spcAft>
              <a:buClr>
                <a:schemeClr val="accent1"/>
              </a:buClr>
              <a:buSzPts val="2800"/>
              <a:buNone/>
              <a:defRPr sz="2800">
                <a:solidFill>
                  <a:schemeClr val="accent1"/>
                </a:solidFill>
              </a:defRPr>
            </a:lvl7pPr>
            <a:lvl8pPr lvl="7">
              <a:spcBef>
                <a:spcPts val="0"/>
              </a:spcBef>
              <a:spcAft>
                <a:spcPts val="0"/>
              </a:spcAft>
              <a:buClr>
                <a:schemeClr val="accent1"/>
              </a:buClr>
              <a:buSzPts val="2800"/>
              <a:buNone/>
              <a:defRPr sz="2800">
                <a:solidFill>
                  <a:schemeClr val="accent1"/>
                </a:solidFill>
              </a:defRPr>
            </a:lvl8pPr>
            <a:lvl9pPr lvl="8">
              <a:spcBef>
                <a:spcPts val="0"/>
              </a:spcBef>
              <a:spcAft>
                <a:spcPts val="0"/>
              </a:spcAft>
              <a:buClr>
                <a:schemeClr val="accent1"/>
              </a:buClr>
              <a:buSzPts val="2800"/>
              <a:buNone/>
              <a:defRPr sz="2800">
                <a:solidFill>
                  <a:schemeClr val="accent1"/>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3.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0.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4.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5.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4.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6.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1.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n.wikipedia.org/wiki/Character_string_(computer_scienc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8.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6.png"/><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5.png"/><Relationship Id="rId4" Type="http://schemas.openxmlformats.org/officeDocument/2006/relationships/image" Target="../media/image73.png"/><Relationship Id="rId5" Type="http://schemas.openxmlformats.org/officeDocument/2006/relationships/image" Target="../media/image7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8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90.png"/><Relationship Id="rId4" Type="http://schemas.openxmlformats.org/officeDocument/2006/relationships/image" Target="../media/image92.png"/><Relationship Id="rId5"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91.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8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5.png"/><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8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3"/>
          <p:cNvSpPr txBox="1"/>
          <p:nvPr>
            <p:ph type="ctrTitle"/>
          </p:nvPr>
        </p:nvSpPr>
        <p:spPr>
          <a:xfrm>
            <a:off x="440875" y="1646400"/>
            <a:ext cx="7989900" cy="10746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a:t>BURROW-WHEELERS TRANSFORM</a:t>
            </a:r>
            <a:endParaRPr/>
          </a:p>
        </p:txBody>
      </p:sp>
      <p:sp>
        <p:nvSpPr>
          <p:cNvPr id="280" name="Google Shape;280;p43"/>
          <p:cNvSpPr txBox="1"/>
          <p:nvPr>
            <p:ph idx="1" type="subTitle"/>
          </p:nvPr>
        </p:nvSpPr>
        <p:spPr>
          <a:xfrm>
            <a:off x="713225" y="2724875"/>
            <a:ext cx="7717500" cy="15000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rPr lang="en"/>
              <a:t>Done by:</a:t>
            </a:r>
            <a:endParaRPr/>
          </a:p>
          <a:p>
            <a:pPr indent="0" lvl="0" marL="0" rtl="0" algn="ctr">
              <a:spcBef>
                <a:spcPts val="0"/>
              </a:spcBef>
              <a:spcAft>
                <a:spcPts val="0"/>
              </a:spcAft>
              <a:buClr>
                <a:schemeClr val="dk1"/>
              </a:buClr>
              <a:buSzPts val="1100"/>
              <a:buFont typeface="Arial"/>
              <a:buNone/>
            </a:pPr>
            <a:r>
              <a:rPr lang="en"/>
              <a:t>ABIJITH PRADEEP (CB.EN.U4AIE19002)</a:t>
            </a:r>
            <a:endParaRPr/>
          </a:p>
          <a:p>
            <a:pPr indent="0" lvl="0" marL="0" rtl="0" algn="ctr">
              <a:spcBef>
                <a:spcPts val="0"/>
              </a:spcBef>
              <a:spcAft>
                <a:spcPts val="0"/>
              </a:spcAft>
              <a:buClr>
                <a:schemeClr val="dk1"/>
              </a:buClr>
              <a:buSzPts val="1100"/>
              <a:buFont typeface="Arial"/>
              <a:buNone/>
            </a:pPr>
            <a:r>
              <a:rPr lang="en"/>
              <a:t>G. ROHITH               </a:t>
            </a:r>
            <a:r>
              <a:rPr lang="en"/>
              <a:t>(CB.EN.U4AIE19026)</a:t>
            </a:r>
            <a:endParaRPr/>
          </a:p>
          <a:p>
            <a:pPr indent="0" lvl="0" marL="0" rtl="0" algn="ctr">
              <a:spcBef>
                <a:spcPts val="0"/>
              </a:spcBef>
              <a:spcAft>
                <a:spcPts val="0"/>
              </a:spcAft>
              <a:buClr>
                <a:schemeClr val="dk1"/>
              </a:buClr>
              <a:buSzPts val="1100"/>
              <a:buFont typeface="Arial"/>
              <a:buNone/>
            </a:pPr>
            <a:r>
              <a:rPr lang="en"/>
              <a:t>LAKSHAYA K           (CB.EN.U4AIE19039)</a:t>
            </a:r>
            <a:endParaRPr/>
          </a:p>
          <a:p>
            <a:pPr indent="0" lvl="0" marL="1371600" rtl="0" algn="l">
              <a:spcBef>
                <a:spcPts val="0"/>
              </a:spcBef>
              <a:spcAft>
                <a:spcPts val="0"/>
              </a:spcAft>
              <a:buClr>
                <a:schemeClr val="dk1"/>
              </a:buClr>
              <a:buSzPts val="1100"/>
              <a:buFont typeface="Arial"/>
              <a:buNone/>
            </a:pPr>
            <a:r>
              <a:rPr lang="en"/>
              <a:t>      SANJAY B                (CB.EN.U4AIE19056)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2"/>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Reverse or Inverse BWT</a:t>
            </a:r>
            <a:endParaRPr/>
          </a:p>
        </p:txBody>
      </p:sp>
      <p:sp>
        <p:nvSpPr>
          <p:cNvPr id="339" name="Google Shape;339;p52"/>
          <p:cNvSpPr txBox="1"/>
          <p:nvPr>
            <p:ph idx="1" type="subTitle"/>
          </p:nvPr>
        </p:nvSpPr>
        <p:spPr>
          <a:xfrm>
            <a:off x="713225" y="1276350"/>
            <a:ext cx="7717500" cy="3399300"/>
          </a:xfrm>
          <a:prstGeom prst="rect">
            <a:avLst/>
          </a:prstGeom>
        </p:spPr>
        <p:txBody>
          <a:bodyPr anchorCtr="0" anchor="t" bIns="0" lIns="0" spcFirstLastPara="1" rIns="0" wrap="square" tIns="0">
            <a:noAutofit/>
          </a:bodyPr>
          <a:lstStyle/>
          <a:p>
            <a:pPr indent="-355600" lvl="0" marL="457200" rtl="0" algn="l">
              <a:spcBef>
                <a:spcPts val="0"/>
              </a:spcBef>
              <a:spcAft>
                <a:spcPts val="0"/>
              </a:spcAft>
              <a:buClr>
                <a:srgbClr val="FFFFFF"/>
              </a:buClr>
              <a:buSzPts val="2000"/>
              <a:buChar char="●"/>
            </a:pPr>
            <a:r>
              <a:rPr lang="en" sz="2000"/>
              <a:t>The process of retrieving the original string from the BWT string is known as Inverse BWT (IBWT)</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Clr>
                <a:srgbClr val="FFFFFF"/>
              </a:buClr>
              <a:buSzPts val="2000"/>
              <a:buChar char="●"/>
            </a:pPr>
            <a:r>
              <a:rPr lang="en" sz="2000"/>
              <a:t>Methods:</a:t>
            </a:r>
            <a:endParaRPr sz="2000"/>
          </a:p>
          <a:p>
            <a:pPr indent="457200" lvl="0" marL="0" rtl="0" algn="l">
              <a:spcBef>
                <a:spcPts val="0"/>
              </a:spcBef>
              <a:spcAft>
                <a:spcPts val="0"/>
              </a:spcAft>
              <a:buNone/>
            </a:pPr>
            <a:r>
              <a:rPr lang="en" sz="2000"/>
              <a:t>1) Naive </a:t>
            </a:r>
            <a:endParaRPr sz="2000"/>
          </a:p>
          <a:p>
            <a:pPr indent="457200" lvl="0" marL="0" rtl="0" algn="l">
              <a:spcBef>
                <a:spcPts val="0"/>
              </a:spcBef>
              <a:spcAft>
                <a:spcPts val="0"/>
              </a:spcAft>
              <a:buNone/>
            </a:pPr>
            <a:r>
              <a:rPr lang="en" sz="2000"/>
              <a:t>2) LF approach (Last - First)</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Clr>
                <a:srgbClr val="FFFFFF"/>
              </a:buClr>
              <a:buSzPts val="2000"/>
              <a:buChar char="●"/>
            </a:pPr>
            <a:r>
              <a:rPr lang="en" sz="2000"/>
              <a:t>While the naive method is easier to implement, the LF method is more efficient in terms of speed</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3"/>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Naive Method</a:t>
            </a:r>
            <a:endParaRPr/>
          </a:p>
        </p:txBody>
      </p:sp>
      <p:sp>
        <p:nvSpPr>
          <p:cNvPr id="345" name="Google Shape;345;p53"/>
          <p:cNvSpPr txBox="1"/>
          <p:nvPr>
            <p:ph idx="1" type="subTitle"/>
          </p:nvPr>
        </p:nvSpPr>
        <p:spPr>
          <a:xfrm>
            <a:off x="713225" y="1276350"/>
            <a:ext cx="7717500" cy="339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000"/>
              <a:t>The BWT table is recreated from the BWT string.</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Clr>
                <a:srgbClr val="FFFFFF"/>
              </a:buClr>
              <a:buSzPts val="2000"/>
              <a:buAutoNum type="arabicPeriod"/>
            </a:pPr>
            <a:r>
              <a:rPr lang="en" sz="2000"/>
              <a:t>1st column of the BWT table → BWT string </a:t>
            </a:r>
            <a:endParaRPr sz="2000"/>
          </a:p>
          <a:p>
            <a:pPr indent="-355600" lvl="0" marL="457200" rtl="0" algn="l">
              <a:spcBef>
                <a:spcPts val="0"/>
              </a:spcBef>
              <a:spcAft>
                <a:spcPts val="0"/>
              </a:spcAft>
              <a:buClr>
                <a:srgbClr val="FFFFFF"/>
              </a:buClr>
              <a:buSzPts val="2000"/>
              <a:buAutoNum type="arabicPeriod"/>
            </a:pPr>
            <a:r>
              <a:rPr lang="en" sz="2000"/>
              <a:t>Prepend the sorted BWT string to the table.</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Clr>
                <a:srgbClr val="FFFFFF"/>
              </a:buClr>
              <a:buSzPts val="2000"/>
              <a:buAutoNum type="arabicPeriod"/>
            </a:pPr>
            <a:r>
              <a:rPr lang="en" sz="2000"/>
              <a:t>Sort the table containing both the columns</a:t>
            </a:r>
            <a:endParaRPr sz="2000"/>
          </a:p>
          <a:p>
            <a:pPr indent="-355600" lvl="0" marL="457200" rtl="0" algn="l">
              <a:spcBef>
                <a:spcPts val="0"/>
              </a:spcBef>
              <a:spcAft>
                <a:spcPts val="0"/>
              </a:spcAft>
              <a:buClr>
                <a:srgbClr val="FFFFFF"/>
              </a:buClr>
              <a:buSzPts val="2000"/>
              <a:buAutoNum type="arabicPeriod"/>
            </a:pPr>
            <a:r>
              <a:rPr lang="en" sz="2000"/>
              <a:t>Prepend the BWT string to the table and sort again.</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Clr>
                <a:srgbClr val="FFFFFF"/>
              </a:buClr>
              <a:buSzPts val="2000"/>
              <a:buAutoNum type="arabicPeriod"/>
            </a:pPr>
            <a:r>
              <a:rPr lang="en" sz="2000"/>
              <a:t>Repeat the process for n times where n = length of the string</a:t>
            </a:r>
            <a:endParaRPr sz="2000"/>
          </a:p>
          <a:p>
            <a:pPr indent="-355600" lvl="0" marL="457200" rtl="0" algn="l">
              <a:spcBef>
                <a:spcPts val="0"/>
              </a:spcBef>
              <a:spcAft>
                <a:spcPts val="0"/>
              </a:spcAft>
              <a:buClr>
                <a:srgbClr val="FFFFFF"/>
              </a:buClr>
              <a:buSzPts val="2000"/>
              <a:buAutoNum type="arabicPeriod"/>
            </a:pPr>
            <a:r>
              <a:rPr lang="en" sz="2000"/>
              <a:t>Row which ends with the ‘$’ (marker) → original string</a:t>
            </a:r>
            <a:endParaRPr sz="2000"/>
          </a:p>
          <a:p>
            <a:pPr indent="0" lvl="0" marL="0" rtl="0" algn="l">
              <a:spcBef>
                <a:spcPts val="0"/>
              </a:spcBef>
              <a:spcAft>
                <a:spcPts val="0"/>
              </a:spcAft>
              <a:buNone/>
            </a:pPr>
            <a:r>
              <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4"/>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Example</a:t>
            </a:r>
            <a:endParaRPr/>
          </a:p>
        </p:txBody>
      </p:sp>
      <p:pic>
        <p:nvPicPr>
          <p:cNvPr id="351" name="Google Shape;351;p54"/>
          <p:cNvPicPr preferRelativeResize="0"/>
          <p:nvPr/>
        </p:nvPicPr>
        <p:blipFill>
          <a:blip r:embed="rId3">
            <a:alphaModFix/>
          </a:blip>
          <a:stretch>
            <a:fillRect/>
          </a:stretch>
        </p:blipFill>
        <p:spPr>
          <a:xfrm>
            <a:off x="403448" y="1336763"/>
            <a:ext cx="5687149" cy="2469974"/>
          </a:xfrm>
          <a:prstGeom prst="rect">
            <a:avLst/>
          </a:prstGeom>
          <a:noFill/>
          <a:ln>
            <a:noFill/>
          </a:ln>
        </p:spPr>
      </p:pic>
      <p:pic>
        <p:nvPicPr>
          <p:cNvPr id="352" name="Google Shape;352;p54"/>
          <p:cNvPicPr preferRelativeResize="0"/>
          <p:nvPr/>
        </p:nvPicPr>
        <p:blipFill>
          <a:blip r:embed="rId4">
            <a:alphaModFix/>
          </a:blip>
          <a:stretch>
            <a:fillRect/>
          </a:stretch>
        </p:blipFill>
        <p:spPr>
          <a:xfrm>
            <a:off x="6486202" y="1059238"/>
            <a:ext cx="2111375" cy="3025025"/>
          </a:xfrm>
          <a:prstGeom prst="rect">
            <a:avLst/>
          </a:prstGeom>
          <a:noFill/>
          <a:ln>
            <a:noFill/>
          </a:ln>
        </p:spPr>
      </p:pic>
      <p:sp>
        <p:nvSpPr>
          <p:cNvPr id="353" name="Google Shape;353;p54"/>
          <p:cNvSpPr/>
          <p:nvPr/>
        </p:nvSpPr>
        <p:spPr>
          <a:xfrm>
            <a:off x="6864125" y="2705175"/>
            <a:ext cx="1214700" cy="266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5"/>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Python Code &amp; Output for IBWT</a:t>
            </a:r>
            <a:endParaRPr/>
          </a:p>
        </p:txBody>
      </p:sp>
      <p:pic>
        <p:nvPicPr>
          <p:cNvPr id="359" name="Google Shape;359;p55"/>
          <p:cNvPicPr preferRelativeResize="0"/>
          <p:nvPr/>
        </p:nvPicPr>
        <p:blipFill>
          <a:blip r:embed="rId3">
            <a:alphaModFix/>
          </a:blip>
          <a:stretch>
            <a:fillRect/>
          </a:stretch>
        </p:blipFill>
        <p:spPr>
          <a:xfrm>
            <a:off x="1709738" y="1143125"/>
            <a:ext cx="5724525" cy="1600200"/>
          </a:xfrm>
          <a:prstGeom prst="rect">
            <a:avLst/>
          </a:prstGeom>
          <a:noFill/>
          <a:ln>
            <a:noFill/>
          </a:ln>
        </p:spPr>
      </p:pic>
      <p:pic>
        <p:nvPicPr>
          <p:cNvPr id="360" name="Google Shape;360;p55"/>
          <p:cNvPicPr preferRelativeResize="0"/>
          <p:nvPr/>
        </p:nvPicPr>
        <p:blipFill>
          <a:blip r:embed="rId4">
            <a:alphaModFix/>
          </a:blip>
          <a:stretch>
            <a:fillRect/>
          </a:stretch>
        </p:blipFill>
        <p:spPr>
          <a:xfrm>
            <a:off x="2147888" y="3061650"/>
            <a:ext cx="4848225" cy="1781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6"/>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LF Mapping and ranking method</a:t>
            </a:r>
            <a:endParaRPr/>
          </a:p>
        </p:txBody>
      </p:sp>
      <p:sp>
        <p:nvSpPr>
          <p:cNvPr id="366" name="Google Shape;366;p56"/>
          <p:cNvSpPr txBox="1"/>
          <p:nvPr>
            <p:ph idx="1" type="subTitle"/>
          </p:nvPr>
        </p:nvSpPr>
        <p:spPr>
          <a:xfrm>
            <a:off x="879175" y="3349400"/>
            <a:ext cx="7717500" cy="1166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t>Consider string T is abaaba:</a:t>
            </a:r>
            <a:endParaRPr sz="1800"/>
          </a:p>
          <a:p>
            <a:pPr indent="0" lvl="0" marL="0" rtl="0" algn="l">
              <a:spcBef>
                <a:spcPts val="0"/>
              </a:spcBef>
              <a:spcAft>
                <a:spcPts val="0"/>
              </a:spcAft>
              <a:buNone/>
            </a:pPr>
            <a:r>
              <a:rPr lang="en" sz="1800"/>
              <a:t>The LF Mapping states: the </a:t>
            </a:r>
            <a:r>
              <a:rPr lang="en" sz="1800"/>
              <a:t>ith </a:t>
            </a:r>
            <a:r>
              <a:rPr lang="en" sz="1800"/>
              <a:t>occurrence of a character c in the last column has the same rank as the ith occurrence of c in the first column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Consider the  A’s in the last column above</a:t>
            </a:r>
            <a:r>
              <a:rPr lang="en" sz="1800"/>
              <a:t>, starting at the top. </a:t>
            </a:r>
            <a:endParaRPr sz="1800"/>
          </a:p>
          <a:p>
            <a:pPr indent="0" lvl="0" marL="0" rtl="0" algn="l">
              <a:spcBef>
                <a:spcPts val="0"/>
              </a:spcBef>
              <a:spcAft>
                <a:spcPts val="0"/>
              </a:spcAft>
              <a:buNone/>
            </a:pPr>
            <a:r>
              <a:rPr lang="en" sz="1800"/>
              <a:t>They have r</a:t>
            </a:r>
            <a:r>
              <a:rPr lang="en" sz="1800"/>
              <a:t>anks 3, 1, 2 and 0 in that order.</a:t>
            </a:r>
            <a:endParaRPr sz="1800"/>
          </a:p>
        </p:txBody>
      </p:sp>
      <p:pic>
        <p:nvPicPr>
          <p:cNvPr id="367" name="Google Shape;367;p56"/>
          <p:cNvPicPr preferRelativeResize="0"/>
          <p:nvPr/>
        </p:nvPicPr>
        <p:blipFill>
          <a:blip r:embed="rId3">
            <a:alphaModFix/>
          </a:blip>
          <a:stretch>
            <a:fillRect/>
          </a:stretch>
        </p:blipFill>
        <p:spPr>
          <a:xfrm>
            <a:off x="2889500" y="1065900"/>
            <a:ext cx="3078603" cy="2207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7"/>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Fast IBWT</a:t>
            </a:r>
            <a:endParaRPr/>
          </a:p>
        </p:txBody>
      </p:sp>
      <p:sp>
        <p:nvSpPr>
          <p:cNvPr id="373" name="Google Shape;373;p57"/>
          <p:cNvSpPr txBox="1"/>
          <p:nvPr>
            <p:ph idx="1" type="subTitle"/>
          </p:nvPr>
        </p:nvSpPr>
        <p:spPr>
          <a:xfrm>
            <a:off x="517500" y="1276350"/>
            <a:ext cx="8205600" cy="339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900"/>
              <a:t>To recover T from BWT(T): start in the first row, which has $ in the first column</a:t>
            </a:r>
            <a:endParaRPr sz="1900"/>
          </a:p>
          <a:p>
            <a:pPr indent="0" lvl="0" marL="0" rtl="0" algn="l">
              <a:spcBef>
                <a:spcPts val="0"/>
              </a:spcBef>
              <a:spcAft>
                <a:spcPts val="0"/>
              </a:spcAft>
              <a:buNone/>
            </a:pPr>
            <a:r>
              <a:t/>
            </a:r>
            <a:endParaRPr sz="1900"/>
          </a:p>
          <a:p>
            <a:pPr indent="-349250" lvl="0" marL="457200" rtl="0" algn="l">
              <a:spcBef>
                <a:spcPts val="0"/>
              </a:spcBef>
              <a:spcAft>
                <a:spcPts val="0"/>
              </a:spcAft>
              <a:buClr>
                <a:srgbClr val="FFFFFF"/>
              </a:buClr>
              <a:buSzPts val="1900"/>
              <a:buChar char="●"/>
            </a:pPr>
            <a:r>
              <a:rPr lang="en" sz="1900"/>
              <a:t>Rows are rotations of T →  the last column of the first row contains the character to the left of $ in T: a in this case</a:t>
            </a:r>
            <a:endParaRPr sz="1900"/>
          </a:p>
          <a:p>
            <a:pPr indent="-349250" lvl="0" marL="457200" rtl="0" algn="l">
              <a:spcBef>
                <a:spcPts val="0"/>
              </a:spcBef>
              <a:spcAft>
                <a:spcPts val="0"/>
              </a:spcAft>
              <a:buClr>
                <a:srgbClr val="FFFFFF"/>
              </a:buClr>
              <a:buSzPts val="1900"/>
              <a:buChar char="●"/>
            </a:pPr>
            <a:r>
              <a:rPr lang="en" sz="1900"/>
              <a:t>From </a:t>
            </a:r>
            <a:r>
              <a:rPr lang="en" sz="1900"/>
              <a:t>the rank array →</a:t>
            </a:r>
            <a:r>
              <a:rPr lang="en" sz="1900"/>
              <a:t>  the a </a:t>
            </a:r>
            <a:r>
              <a:rPr lang="en" sz="1900"/>
              <a:t>of rank 0: a0</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Clr>
                <a:srgbClr val="FFFFFF"/>
              </a:buClr>
              <a:buSzPts val="1900"/>
              <a:buChar char="●"/>
            </a:pPr>
            <a:r>
              <a:rPr lang="en" sz="1900"/>
              <a:t>Recovering the character to the left of a0:  possible if row beginning with a0 is known </a:t>
            </a:r>
            <a:endParaRPr sz="1900"/>
          </a:p>
          <a:p>
            <a:pPr indent="-349250" lvl="0" marL="457200" rtl="0" algn="l">
              <a:spcBef>
                <a:spcPts val="0"/>
              </a:spcBef>
              <a:spcAft>
                <a:spcPts val="0"/>
              </a:spcAft>
              <a:buClr>
                <a:srgbClr val="FFFFFF"/>
              </a:buClr>
              <a:buSzPts val="1900"/>
              <a:buChar char="●"/>
            </a:pPr>
            <a:r>
              <a:rPr lang="en" sz="1900"/>
              <a:t>LF Mapping provides this information </a:t>
            </a:r>
            <a:endParaRPr sz="1900"/>
          </a:p>
          <a:p>
            <a:pPr indent="-349250" lvl="0" marL="457200" rtl="0" algn="l">
              <a:spcBef>
                <a:spcPts val="0"/>
              </a:spcBef>
              <a:spcAft>
                <a:spcPts val="0"/>
              </a:spcAft>
              <a:buClr>
                <a:srgbClr val="FFFFFF"/>
              </a:buClr>
              <a:buSzPts val="1900"/>
              <a:buChar char="●"/>
            </a:pPr>
            <a:r>
              <a:rPr lang="en" sz="1900"/>
              <a:t>Since a0 has rank 0, it must correspond to the first a in the first column	</a:t>
            </a:r>
            <a:endParaRPr sz="1900"/>
          </a:p>
          <a:p>
            <a:pPr indent="0" lvl="0" marL="457200" rtl="0" algn="l">
              <a:spcBef>
                <a:spcPts val="0"/>
              </a:spcBef>
              <a:spcAft>
                <a:spcPts val="0"/>
              </a:spcAft>
              <a:buNone/>
            </a:pPr>
            <a:r>
              <a:rPr lang="en" sz="1900"/>
              <a:t>i.e. the a in the second row. </a:t>
            </a:r>
            <a:endParaRPr sz="1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8"/>
          <p:cNvSpPr txBox="1"/>
          <p:nvPr>
            <p:ph type="title"/>
          </p:nvPr>
        </p:nvSpPr>
        <p:spPr>
          <a:xfrm>
            <a:off x="713226" y="4267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Fast IBWT</a:t>
            </a:r>
            <a:endParaRPr/>
          </a:p>
        </p:txBody>
      </p:sp>
      <p:sp>
        <p:nvSpPr>
          <p:cNvPr id="379" name="Google Shape;379;p58"/>
          <p:cNvSpPr txBox="1"/>
          <p:nvPr>
            <p:ph idx="1" type="subTitle"/>
          </p:nvPr>
        </p:nvSpPr>
        <p:spPr>
          <a:xfrm>
            <a:off x="713250" y="840075"/>
            <a:ext cx="7717500" cy="33993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rgbClr val="FFFFFF"/>
              </a:buClr>
              <a:buSzPts val="1800"/>
              <a:buChar char="●"/>
            </a:pPr>
            <a:r>
              <a:rPr lang="en" sz="1800"/>
              <a:t>A</a:t>
            </a:r>
            <a:r>
              <a:rPr lang="en" sz="1800"/>
              <a:t>dvancing to the second row:</a:t>
            </a:r>
            <a:endParaRPr sz="1800"/>
          </a:p>
          <a:p>
            <a:pPr indent="-342900" lvl="0" marL="457200" rtl="0" algn="l">
              <a:spcBef>
                <a:spcPts val="0"/>
              </a:spcBef>
              <a:spcAft>
                <a:spcPts val="0"/>
              </a:spcAft>
              <a:buClr>
                <a:srgbClr val="FFFFFF"/>
              </a:buClr>
              <a:buSzPts val="1800"/>
              <a:buChar char="●"/>
            </a:pPr>
            <a:r>
              <a:rPr lang="en" sz="1800"/>
              <a:t>The algorithm looks in the last column and rank array and see that b0 precedes a0</a:t>
            </a:r>
            <a:endParaRPr sz="1800"/>
          </a:p>
          <a:p>
            <a:pPr indent="-342900" lvl="0" marL="457200" rtl="0" algn="l">
              <a:spcBef>
                <a:spcPts val="0"/>
              </a:spcBef>
              <a:spcAft>
                <a:spcPts val="0"/>
              </a:spcAft>
              <a:buClr>
                <a:srgbClr val="FFFFFF"/>
              </a:buClr>
              <a:buSzPts val="1800"/>
              <a:buChar char="●"/>
            </a:pPr>
            <a:r>
              <a:rPr lang="en" sz="1800"/>
              <a:t>b0 corresponds to the first b in the first column, so the code advances to the sixth row</a:t>
            </a:r>
            <a:endParaRPr sz="1800"/>
          </a:p>
          <a:p>
            <a:pPr indent="-342900" lvl="0" marL="457200" rtl="0" algn="l">
              <a:spcBef>
                <a:spcPts val="0"/>
              </a:spcBef>
              <a:spcAft>
                <a:spcPts val="0"/>
              </a:spcAft>
              <a:buClr>
                <a:srgbClr val="FFFFFF"/>
              </a:buClr>
              <a:buSzPts val="1800"/>
              <a:buChar char="●"/>
            </a:pPr>
            <a:r>
              <a:rPr lang="en" sz="1800"/>
              <a:t>This process continues until the row with $ in the last column is reached</a:t>
            </a:r>
            <a:endParaRPr sz="1800"/>
          </a:p>
          <a:p>
            <a:pPr indent="-342900" lvl="0" marL="457200" rtl="0" algn="l">
              <a:spcBef>
                <a:spcPts val="0"/>
              </a:spcBef>
              <a:spcAft>
                <a:spcPts val="0"/>
              </a:spcAft>
              <a:buClr>
                <a:srgbClr val="FFFFFF"/>
              </a:buClr>
              <a:buSzPts val="1800"/>
              <a:buChar char="●"/>
            </a:pPr>
            <a:r>
              <a:rPr lang="en" sz="1800"/>
              <a:t>In this example, the rows would be visited in this order successfully recreating the original string from right to left: a3b1a1a2b0a0$</a:t>
            </a:r>
            <a:endParaRPr sz="1100"/>
          </a:p>
        </p:txBody>
      </p:sp>
      <p:pic>
        <p:nvPicPr>
          <p:cNvPr id="380" name="Google Shape;380;p58"/>
          <p:cNvPicPr preferRelativeResize="0"/>
          <p:nvPr/>
        </p:nvPicPr>
        <p:blipFill>
          <a:blip r:embed="rId3">
            <a:alphaModFix/>
          </a:blip>
          <a:stretch>
            <a:fillRect/>
          </a:stretch>
        </p:blipFill>
        <p:spPr>
          <a:xfrm>
            <a:off x="3069025" y="3178550"/>
            <a:ext cx="3015200" cy="1821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9"/>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Python - Code</a:t>
            </a:r>
            <a:endParaRPr/>
          </a:p>
        </p:txBody>
      </p:sp>
      <p:pic>
        <p:nvPicPr>
          <p:cNvPr id="386" name="Google Shape;386;p59"/>
          <p:cNvPicPr preferRelativeResize="0"/>
          <p:nvPr/>
        </p:nvPicPr>
        <p:blipFill rotWithShape="1">
          <a:blip r:embed="rId3">
            <a:alphaModFix/>
          </a:blip>
          <a:srcRect b="0" l="12180" r="0" t="0"/>
          <a:stretch/>
        </p:blipFill>
        <p:spPr>
          <a:xfrm>
            <a:off x="1582625" y="1143125"/>
            <a:ext cx="6267225" cy="37418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0"/>
          <p:cNvSpPr txBox="1"/>
          <p:nvPr>
            <p:ph type="title"/>
          </p:nvPr>
        </p:nvSpPr>
        <p:spPr>
          <a:xfrm>
            <a:off x="708601" y="2251650"/>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Implementation of Burrows-Wheeler Transform </a:t>
            </a:r>
            <a:endParaRPr/>
          </a:p>
          <a:p>
            <a:pPr indent="0" lvl="0" marL="0" rtl="0" algn="ctr">
              <a:spcBef>
                <a:spcPts val="0"/>
              </a:spcBef>
              <a:spcAft>
                <a:spcPts val="0"/>
              </a:spcAft>
              <a:buNone/>
            </a:pPr>
            <a:r>
              <a:rPr lang="en"/>
              <a:t>in JavaScript, Julia and Scala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1"/>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Python - Code</a:t>
            </a:r>
            <a:endParaRPr/>
          </a:p>
        </p:txBody>
      </p:sp>
      <p:pic>
        <p:nvPicPr>
          <p:cNvPr id="397" name="Google Shape;397;p61"/>
          <p:cNvPicPr preferRelativeResize="0"/>
          <p:nvPr/>
        </p:nvPicPr>
        <p:blipFill rotWithShape="1">
          <a:blip r:embed="rId3">
            <a:alphaModFix/>
          </a:blip>
          <a:srcRect b="0" l="15433" r="0" t="0"/>
          <a:stretch/>
        </p:blipFill>
        <p:spPr>
          <a:xfrm>
            <a:off x="1853638" y="1495800"/>
            <a:ext cx="5436724" cy="24168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4"/>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Table of Contents</a:t>
            </a:r>
            <a:endParaRPr/>
          </a:p>
        </p:txBody>
      </p:sp>
      <p:sp>
        <p:nvSpPr>
          <p:cNvPr id="286" name="Google Shape;286;p44"/>
          <p:cNvSpPr txBox="1"/>
          <p:nvPr>
            <p:ph idx="1" type="subTitle"/>
          </p:nvPr>
        </p:nvSpPr>
        <p:spPr>
          <a:xfrm>
            <a:off x="713225" y="1276350"/>
            <a:ext cx="7717500" cy="33993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rgbClr val="FFFFFF"/>
              </a:buClr>
              <a:buSzPts val="1800"/>
              <a:buChar char="❏"/>
            </a:pPr>
            <a:r>
              <a:rPr lang="en" sz="1800"/>
              <a:t>Theory of Burrow-Wheelers Transform</a:t>
            </a:r>
            <a:endParaRPr sz="1800"/>
          </a:p>
          <a:p>
            <a:pPr indent="-342900" lvl="0" marL="457200" rtl="0" algn="l">
              <a:spcBef>
                <a:spcPts val="0"/>
              </a:spcBef>
              <a:spcAft>
                <a:spcPts val="0"/>
              </a:spcAft>
              <a:buClr>
                <a:srgbClr val="FFFFFF"/>
              </a:buClr>
              <a:buSzPts val="1800"/>
              <a:buChar char="❏"/>
            </a:pPr>
            <a:r>
              <a:rPr lang="en" sz="1800"/>
              <a:t>Algorithm &amp; Implementation of BWT</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Clr>
                <a:srgbClr val="FFFFFF"/>
              </a:buClr>
              <a:buSzPts val="1800"/>
              <a:buChar char="❏"/>
            </a:pPr>
            <a:r>
              <a:rPr lang="en" sz="1800"/>
              <a:t>Theory of Inverse Burrow-Wheelers Transform </a:t>
            </a:r>
            <a:endParaRPr sz="1800"/>
          </a:p>
          <a:p>
            <a:pPr indent="-342900" lvl="0" marL="457200" rtl="0" algn="l">
              <a:spcBef>
                <a:spcPts val="0"/>
              </a:spcBef>
              <a:spcAft>
                <a:spcPts val="0"/>
              </a:spcAft>
              <a:buClr>
                <a:srgbClr val="FFFFFF"/>
              </a:buClr>
              <a:buSzPts val="1800"/>
              <a:buChar char="❏"/>
            </a:pPr>
            <a:r>
              <a:rPr lang="en" sz="1800"/>
              <a:t>Algorithm &amp; Implementation of IBWT</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Clr>
                <a:srgbClr val="FFFFFF"/>
              </a:buClr>
              <a:buSzPts val="1800"/>
              <a:buChar char="❏"/>
            </a:pPr>
            <a:r>
              <a:rPr lang="en" sz="1800"/>
              <a:t>Genome reconstruction &amp; Code</a:t>
            </a:r>
            <a:endParaRPr sz="1800"/>
          </a:p>
          <a:p>
            <a:pPr indent="-342900" lvl="0" marL="457200" rtl="0" algn="l">
              <a:spcBef>
                <a:spcPts val="0"/>
              </a:spcBef>
              <a:spcAft>
                <a:spcPts val="0"/>
              </a:spcAft>
              <a:buClr>
                <a:srgbClr val="FFFFFF"/>
              </a:buClr>
              <a:buSzPts val="1800"/>
              <a:buChar char="❏"/>
            </a:pPr>
            <a:r>
              <a:rPr lang="en" sz="1800"/>
              <a:t>Pattern Counting &amp; Code</a:t>
            </a:r>
            <a:endParaRPr sz="1800"/>
          </a:p>
          <a:p>
            <a:pPr indent="-342900" lvl="0" marL="457200" rtl="0" algn="l">
              <a:spcBef>
                <a:spcPts val="0"/>
              </a:spcBef>
              <a:spcAft>
                <a:spcPts val="0"/>
              </a:spcAft>
              <a:buClr>
                <a:srgbClr val="FFFFFF"/>
              </a:buClr>
              <a:buSzPts val="1800"/>
              <a:buChar char="❏"/>
            </a:pPr>
            <a:r>
              <a:rPr lang="en" sz="1800"/>
              <a:t>Pattern Searching &amp; Code</a:t>
            </a:r>
            <a:endParaRPr sz="1800"/>
          </a:p>
          <a:p>
            <a:pPr indent="-342900" lvl="0" marL="457200" rtl="0" algn="l">
              <a:spcBef>
                <a:spcPts val="0"/>
              </a:spcBef>
              <a:spcAft>
                <a:spcPts val="0"/>
              </a:spcAft>
              <a:buClr>
                <a:srgbClr val="FFFFFF"/>
              </a:buClr>
              <a:buSzPts val="1800"/>
              <a:buChar char="❏"/>
            </a:pPr>
            <a:r>
              <a:rPr lang="en" sz="1800"/>
              <a:t>Compression &amp; Code</a:t>
            </a:r>
            <a:endParaRPr sz="1800"/>
          </a:p>
          <a:p>
            <a:pPr indent="0" lvl="0" marL="0" rtl="0" algn="l">
              <a:spcBef>
                <a:spcPts val="0"/>
              </a:spcBef>
              <a:spcAft>
                <a:spcPts val="0"/>
              </a:spcAft>
              <a:buNone/>
            </a:pPr>
            <a:r>
              <a:t/>
            </a:r>
            <a:endParaRPr sz="1800"/>
          </a:p>
          <a:p>
            <a:pPr indent="0" lvl="0" marL="457200" rtl="0" algn="l">
              <a:spcBef>
                <a:spcPts val="0"/>
              </a:spcBef>
              <a:spcAft>
                <a:spcPts val="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2"/>
          <p:cNvSpPr txBox="1"/>
          <p:nvPr>
            <p:ph type="title"/>
          </p:nvPr>
        </p:nvSpPr>
        <p:spPr>
          <a:xfrm>
            <a:off x="713226" y="359750"/>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JavaScript - </a:t>
            </a:r>
            <a:r>
              <a:rPr lang="en"/>
              <a:t>Code </a:t>
            </a:r>
            <a:endParaRPr/>
          </a:p>
          <a:p>
            <a:pPr indent="0" lvl="0" marL="0" rtl="0" algn="ctr">
              <a:spcBef>
                <a:spcPts val="0"/>
              </a:spcBef>
              <a:spcAft>
                <a:spcPts val="0"/>
              </a:spcAft>
              <a:buNone/>
            </a:pPr>
            <a:r>
              <a:rPr lang="en" sz="1900"/>
              <a:t>for the splitting &amp; sorting of kmers</a:t>
            </a:r>
            <a:endParaRPr sz="1900"/>
          </a:p>
        </p:txBody>
      </p:sp>
      <p:pic>
        <p:nvPicPr>
          <p:cNvPr id="403" name="Google Shape;403;p62"/>
          <p:cNvPicPr preferRelativeResize="0"/>
          <p:nvPr/>
        </p:nvPicPr>
        <p:blipFill>
          <a:blip r:embed="rId3">
            <a:alphaModFix/>
          </a:blip>
          <a:stretch>
            <a:fillRect/>
          </a:stretch>
        </p:blipFill>
        <p:spPr>
          <a:xfrm>
            <a:off x="2508400" y="1143125"/>
            <a:ext cx="4136451" cy="3695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3"/>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JavaScript - Code</a:t>
            </a:r>
            <a:endParaRPr/>
          </a:p>
        </p:txBody>
      </p:sp>
      <p:pic>
        <p:nvPicPr>
          <p:cNvPr id="409" name="Google Shape;409;p63"/>
          <p:cNvPicPr preferRelativeResize="0"/>
          <p:nvPr/>
        </p:nvPicPr>
        <p:blipFill>
          <a:blip r:embed="rId3">
            <a:alphaModFix/>
          </a:blip>
          <a:stretch>
            <a:fillRect/>
          </a:stretch>
        </p:blipFill>
        <p:spPr>
          <a:xfrm>
            <a:off x="2283175" y="1293861"/>
            <a:ext cx="4586900" cy="1641627"/>
          </a:xfrm>
          <a:prstGeom prst="rect">
            <a:avLst/>
          </a:prstGeom>
          <a:noFill/>
          <a:ln>
            <a:noFill/>
          </a:ln>
        </p:spPr>
      </p:pic>
      <p:pic>
        <p:nvPicPr>
          <p:cNvPr id="410" name="Google Shape;410;p63"/>
          <p:cNvPicPr preferRelativeResize="0"/>
          <p:nvPr/>
        </p:nvPicPr>
        <p:blipFill>
          <a:blip r:embed="rId4">
            <a:alphaModFix/>
          </a:blip>
          <a:stretch>
            <a:fillRect/>
          </a:stretch>
        </p:blipFill>
        <p:spPr>
          <a:xfrm>
            <a:off x="2278538" y="3086225"/>
            <a:ext cx="4586913" cy="1752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4"/>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JavaScript - </a:t>
            </a:r>
            <a:r>
              <a:rPr lang="en"/>
              <a:t>Output</a:t>
            </a:r>
            <a:endParaRPr/>
          </a:p>
        </p:txBody>
      </p:sp>
      <p:pic>
        <p:nvPicPr>
          <p:cNvPr id="416" name="Google Shape;416;p64"/>
          <p:cNvPicPr preferRelativeResize="0"/>
          <p:nvPr/>
        </p:nvPicPr>
        <p:blipFill>
          <a:blip r:embed="rId3">
            <a:alphaModFix/>
          </a:blip>
          <a:stretch>
            <a:fillRect/>
          </a:stretch>
        </p:blipFill>
        <p:spPr>
          <a:xfrm>
            <a:off x="2370363" y="1143125"/>
            <a:ext cx="4403275" cy="2637000"/>
          </a:xfrm>
          <a:prstGeom prst="rect">
            <a:avLst/>
          </a:prstGeom>
          <a:noFill/>
          <a:ln>
            <a:noFill/>
          </a:ln>
        </p:spPr>
      </p:pic>
      <p:pic>
        <p:nvPicPr>
          <p:cNvPr id="417" name="Google Shape;417;p64"/>
          <p:cNvPicPr preferRelativeResize="0"/>
          <p:nvPr/>
        </p:nvPicPr>
        <p:blipFill>
          <a:blip r:embed="rId4">
            <a:alphaModFix/>
          </a:blip>
          <a:stretch>
            <a:fillRect/>
          </a:stretch>
        </p:blipFill>
        <p:spPr>
          <a:xfrm>
            <a:off x="2393775" y="3932525"/>
            <a:ext cx="4356443" cy="1058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5"/>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Julia - </a:t>
            </a:r>
            <a:r>
              <a:rPr lang="en"/>
              <a:t>Code</a:t>
            </a:r>
            <a:endParaRPr/>
          </a:p>
        </p:txBody>
      </p:sp>
      <p:pic>
        <p:nvPicPr>
          <p:cNvPr id="423" name="Google Shape;423;p65"/>
          <p:cNvPicPr preferRelativeResize="0"/>
          <p:nvPr/>
        </p:nvPicPr>
        <p:blipFill>
          <a:blip r:embed="rId3">
            <a:alphaModFix/>
          </a:blip>
          <a:stretch>
            <a:fillRect/>
          </a:stretch>
        </p:blipFill>
        <p:spPr>
          <a:xfrm>
            <a:off x="2113475" y="1207809"/>
            <a:ext cx="4926300" cy="1718483"/>
          </a:xfrm>
          <a:prstGeom prst="rect">
            <a:avLst/>
          </a:prstGeom>
          <a:noFill/>
          <a:ln>
            <a:noFill/>
          </a:ln>
        </p:spPr>
      </p:pic>
      <p:pic>
        <p:nvPicPr>
          <p:cNvPr id="424" name="Google Shape;424;p65"/>
          <p:cNvPicPr preferRelativeResize="0"/>
          <p:nvPr/>
        </p:nvPicPr>
        <p:blipFill>
          <a:blip r:embed="rId4">
            <a:alphaModFix/>
          </a:blip>
          <a:stretch>
            <a:fillRect/>
          </a:stretch>
        </p:blipFill>
        <p:spPr>
          <a:xfrm>
            <a:off x="2104225" y="3067175"/>
            <a:ext cx="4935550" cy="1852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6"/>
          <p:cNvSpPr txBox="1"/>
          <p:nvPr>
            <p:ph type="title"/>
          </p:nvPr>
        </p:nvSpPr>
        <p:spPr>
          <a:xfrm>
            <a:off x="708601" y="337350"/>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Julia - </a:t>
            </a:r>
            <a:r>
              <a:rPr lang="en"/>
              <a:t>Code </a:t>
            </a:r>
            <a:endParaRPr/>
          </a:p>
          <a:p>
            <a:pPr indent="0" lvl="0" marL="0" rtl="0" algn="ctr">
              <a:spcBef>
                <a:spcPts val="0"/>
              </a:spcBef>
              <a:spcAft>
                <a:spcPts val="0"/>
              </a:spcAft>
              <a:buNone/>
            </a:pPr>
            <a:r>
              <a:rPr lang="en" sz="1900"/>
              <a:t>for the splitting &amp; sorting of kmers</a:t>
            </a:r>
            <a:endParaRPr sz="1900"/>
          </a:p>
        </p:txBody>
      </p:sp>
      <p:pic>
        <p:nvPicPr>
          <p:cNvPr id="430" name="Google Shape;430;p66"/>
          <p:cNvPicPr preferRelativeResize="0"/>
          <p:nvPr/>
        </p:nvPicPr>
        <p:blipFill>
          <a:blip r:embed="rId3">
            <a:alphaModFix/>
          </a:blip>
          <a:stretch>
            <a:fillRect/>
          </a:stretch>
        </p:blipFill>
        <p:spPr>
          <a:xfrm>
            <a:off x="2326925" y="1120275"/>
            <a:ext cx="4490150" cy="1538875"/>
          </a:xfrm>
          <a:prstGeom prst="rect">
            <a:avLst/>
          </a:prstGeom>
          <a:noFill/>
          <a:ln>
            <a:noFill/>
          </a:ln>
        </p:spPr>
      </p:pic>
      <p:pic>
        <p:nvPicPr>
          <p:cNvPr id="431" name="Google Shape;431;p66"/>
          <p:cNvPicPr preferRelativeResize="0"/>
          <p:nvPr/>
        </p:nvPicPr>
        <p:blipFill>
          <a:blip r:embed="rId4">
            <a:alphaModFix/>
          </a:blip>
          <a:stretch>
            <a:fillRect/>
          </a:stretch>
        </p:blipFill>
        <p:spPr>
          <a:xfrm>
            <a:off x="2366674" y="2801875"/>
            <a:ext cx="4410625" cy="2176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7"/>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Julia - </a:t>
            </a:r>
            <a:r>
              <a:rPr lang="en"/>
              <a:t>Output</a:t>
            </a:r>
            <a:endParaRPr/>
          </a:p>
        </p:txBody>
      </p:sp>
      <p:pic>
        <p:nvPicPr>
          <p:cNvPr id="437" name="Google Shape;437;p67"/>
          <p:cNvPicPr preferRelativeResize="0"/>
          <p:nvPr/>
        </p:nvPicPr>
        <p:blipFill>
          <a:blip r:embed="rId3">
            <a:alphaModFix/>
          </a:blip>
          <a:stretch>
            <a:fillRect/>
          </a:stretch>
        </p:blipFill>
        <p:spPr>
          <a:xfrm>
            <a:off x="2261475" y="1143125"/>
            <a:ext cx="4621050" cy="1519900"/>
          </a:xfrm>
          <a:prstGeom prst="rect">
            <a:avLst/>
          </a:prstGeom>
          <a:noFill/>
          <a:ln>
            <a:noFill/>
          </a:ln>
        </p:spPr>
      </p:pic>
      <p:pic>
        <p:nvPicPr>
          <p:cNvPr id="438" name="Google Shape;438;p67"/>
          <p:cNvPicPr preferRelativeResize="0"/>
          <p:nvPr/>
        </p:nvPicPr>
        <p:blipFill>
          <a:blip r:embed="rId4">
            <a:alphaModFix/>
          </a:blip>
          <a:stretch>
            <a:fillRect/>
          </a:stretch>
        </p:blipFill>
        <p:spPr>
          <a:xfrm>
            <a:off x="2740262" y="2766475"/>
            <a:ext cx="3672725" cy="2239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8"/>
          <p:cNvSpPr txBox="1"/>
          <p:nvPr>
            <p:ph type="title"/>
          </p:nvPr>
        </p:nvSpPr>
        <p:spPr>
          <a:xfrm>
            <a:off x="708601" y="327800"/>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Scala - </a:t>
            </a:r>
            <a:r>
              <a:rPr lang="en"/>
              <a:t>Code </a:t>
            </a:r>
            <a:endParaRPr/>
          </a:p>
          <a:p>
            <a:pPr indent="0" lvl="0" marL="0" rtl="0" algn="ctr">
              <a:spcBef>
                <a:spcPts val="0"/>
              </a:spcBef>
              <a:spcAft>
                <a:spcPts val="0"/>
              </a:spcAft>
              <a:buNone/>
            </a:pPr>
            <a:r>
              <a:rPr lang="en" sz="1900"/>
              <a:t>for the splitting &amp; sorting of kmers</a:t>
            </a:r>
            <a:endParaRPr sz="1900"/>
          </a:p>
        </p:txBody>
      </p:sp>
      <p:pic>
        <p:nvPicPr>
          <p:cNvPr id="444" name="Google Shape;444;p68"/>
          <p:cNvPicPr preferRelativeResize="0"/>
          <p:nvPr/>
        </p:nvPicPr>
        <p:blipFill>
          <a:blip r:embed="rId3">
            <a:alphaModFix/>
          </a:blip>
          <a:stretch>
            <a:fillRect/>
          </a:stretch>
        </p:blipFill>
        <p:spPr>
          <a:xfrm>
            <a:off x="2121850" y="1143125"/>
            <a:ext cx="4900300" cy="3695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9"/>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Scala - </a:t>
            </a:r>
            <a:r>
              <a:rPr lang="en"/>
              <a:t>Code</a:t>
            </a:r>
            <a:endParaRPr/>
          </a:p>
        </p:txBody>
      </p:sp>
      <p:pic>
        <p:nvPicPr>
          <p:cNvPr id="450" name="Google Shape;450;p69"/>
          <p:cNvPicPr preferRelativeResize="0"/>
          <p:nvPr/>
        </p:nvPicPr>
        <p:blipFill>
          <a:blip r:embed="rId3">
            <a:alphaModFix/>
          </a:blip>
          <a:stretch>
            <a:fillRect/>
          </a:stretch>
        </p:blipFill>
        <p:spPr>
          <a:xfrm>
            <a:off x="2112250" y="1246939"/>
            <a:ext cx="4919500" cy="1601721"/>
          </a:xfrm>
          <a:prstGeom prst="rect">
            <a:avLst/>
          </a:prstGeom>
          <a:noFill/>
          <a:ln>
            <a:noFill/>
          </a:ln>
        </p:spPr>
      </p:pic>
      <p:pic>
        <p:nvPicPr>
          <p:cNvPr id="451" name="Google Shape;451;p69"/>
          <p:cNvPicPr preferRelativeResize="0"/>
          <p:nvPr/>
        </p:nvPicPr>
        <p:blipFill rotWithShape="1">
          <a:blip r:embed="rId4">
            <a:alphaModFix/>
          </a:blip>
          <a:srcRect b="16394" l="0" r="0" t="0"/>
          <a:stretch/>
        </p:blipFill>
        <p:spPr>
          <a:xfrm>
            <a:off x="2116875" y="3020250"/>
            <a:ext cx="4919500" cy="1410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0"/>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Scala - Output</a:t>
            </a:r>
            <a:endParaRPr/>
          </a:p>
        </p:txBody>
      </p:sp>
      <p:pic>
        <p:nvPicPr>
          <p:cNvPr id="457" name="Google Shape;457;p70"/>
          <p:cNvPicPr preferRelativeResize="0"/>
          <p:nvPr/>
        </p:nvPicPr>
        <p:blipFill>
          <a:blip r:embed="rId3">
            <a:alphaModFix/>
          </a:blip>
          <a:stretch>
            <a:fillRect/>
          </a:stretch>
        </p:blipFill>
        <p:spPr>
          <a:xfrm>
            <a:off x="1092900" y="1254775"/>
            <a:ext cx="6958199" cy="3077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1"/>
          <p:cNvSpPr txBox="1"/>
          <p:nvPr>
            <p:ph type="title"/>
          </p:nvPr>
        </p:nvSpPr>
        <p:spPr>
          <a:xfrm>
            <a:off x="708600" y="2251650"/>
            <a:ext cx="80142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Implementation of Inverse Burrows-Wheeler Transform </a:t>
            </a:r>
            <a:endParaRPr/>
          </a:p>
          <a:p>
            <a:pPr indent="0" lvl="0" marL="0" rtl="0" algn="ctr">
              <a:spcBef>
                <a:spcPts val="0"/>
              </a:spcBef>
              <a:spcAft>
                <a:spcPts val="0"/>
              </a:spcAft>
              <a:buNone/>
            </a:pPr>
            <a:r>
              <a:rPr lang="en"/>
              <a:t>in JavaScript, Julia and Scala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5"/>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What is BWT?</a:t>
            </a:r>
            <a:endParaRPr/>
          </a:p>
        </p:txBody>
      </p:sp>
      <p:sp>
        <p:nvSpPr>
          <p:cNvPr id="292" name="Google Shape;292;p45"/>
          <p:cNvSpPr txBox="1"/>
          <p:nvPr>
            <p:ph idx="1" type="subTitle"/>
          </p:nvPr>
        </p:nvSpPr>
        <p:spPr>
          <a:xfrm>
            <a:off x="713225" y="1276350"/>
            <a:ext cx="7717500" cy="339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950">
                <a:solidFill>
                  <a:srgbClr val="FFFFFF"/>
                </a:solidFill>
              </a:rPr>
              <a:t>The </a:t>
            </a:r>
            <a:r>
              <a:rPr b="1" lang="en" sz="1950">
                <a:solidFill>
                  <a:srgbClr val="FFFFFF"/>
                </a:solidFill>
              </a:rPr>
              <a:t>Burrows–Wheeler transform</a:t>
            </a:r>
            <a:r>
              <a:rPr lang="en" sz="1950">
                <a:solidFill>
                  <a:srgbClr val="FFFFFF"/>
                </a:solidFill>
              </a:rPr>
              <a:t> (</a:t>
            </a:r>
            <a:r>
              <a:rPr b="1" lang="en" sz="1950">
                <a:solidFill>
                  <a:srgbClr val="FFFFFF"/>
                </a:solidFill>
              </a:rPr>
              <a:t>BWT</a:t>
            </a:r>
            <a:r>
              <a:rPr lang="en" sz="1950">
                <a:solidFill>
                  <a:srgbClr val="FFFFFF"/>
                </a:solidFill>
              </a:rPr>
              <a:t>) rearranges a </a:t>
            </a:r>
            <a:r>
              <a:rPr lang="en" sz="1950">
                <a:solidFill>
                  <a:srgbClr val="FFFFFF"/>
                </a:solidFill>
                <a:uFill>
                  <a:noFill/>
                </a:uFill>
                <a:hlinkClick r:id="rId3">
                  <a:extLst>
                    <a:ext uri="{A12FA001-AC4F-418D-AE19-62706E023703}">
                      <ahyp:hlinkClr val="tx"/>
                    </a:ext>
                  </a:extLst>
                </a:hlinkClick>
              </a:rPr>
              <a:t>character string</a:t>
            </a:r>
            <a:r>
              <a:rPr lang="en" sz="1950">
                <a:solidFill>
                  <a:srgbClr val="FFFFFF"/>
                </a:solidFill>
              </a:rPr>
              <a:t> into runs of similar characters. </a:t>
            </a:r>
            <a:endParaRPr sz="1950">
              <a:solidFill>
                <a:srgbClr val="FFFFFF"/>
              </a:solidFill>
            </a:endParaRPr>
          </a:p>
          <a:p>
            <a:pPr indent="0" lvl="0" marL="0" rtl="0" algn="l">
              <a:spcBef>
                <a:spcPts val="0"/>
              </a:spcBef>
              <a:spcAft>
                <a:spcPts val="0"/>
              </a:spcAft>
              <a:buNone/>
            </a:pPr>
            <a:r>
              <a:t/>
            </a:r>
            <a:endParaRPr sz="1950">
              <a:solidFill>
                <a:srgbClr val="FFFFFF"/>
              </a:solidFill>
            </a:endParaRPr>
          </a:p>
          <a:p>
            <a:pPr indent="0" lvl="0" marL="0" rtl="0" algn="l">
              <a:spcBef>
                <a:spcPts val="0"/>
              </a:spcBef>
              <a:spcAft>
                <a:spcPts val="0"/>
              </a:spcAft>
              <a:buNone/>
            </a:pPr>
            <a:r>
              <a:rPr lang="en" sz="1950">
                <a:solidFill>
                  <a:srgbClr val="FFFFFF"/>
                </a:solidFill>
              </a:rPr>
              <a:t>More importantly, the transformation is </a:t>
            </a:r>
            <a:r>
              <a:rPr i="1" lang="en" sz="1950">
                <a:solidFill>
                  <a:srgbClr val="FFFFFF"/>
                </a:solidFill>
              </a:rPr>
              <a:t>reversible</a:t>
            </a:r>
            <a:r>
              <a:rPr lang="en" sz="1950">
                <a:solidFill>
                  <a:srgbClr val="FFFFFF"/>
                </a:solidFill>
              </a:rPr>
              <a:t>, without needing to store any additional data except the position of the first original character. </a:t>
            </a:r>
            <a:endParaRPr sz="1950">
              <a:solidFill>
                <a:srgbClr val="FFFFFF"/>
              </a:solidFill>
            </a:endParaRPr>
          </a:p>
          <a:p>
            <a:pPr indent="0" lvl="0" marL="0" rtl="0" algn="l">
              <a:spcBef>
                <a:spcPts val="0"/>
              </a:spcBef>
              <a:spcAft>
                <a:spcPts val="0"/>
              </a:spcAft>
              <a:buNone/>
            </a:pPr>
            <a:r>
              <a:t/>
            </a:r>
            <a:endParaRPr sz="1950">
              <a:solidFill>
                <a:srgbClr val="FFFFFF"/>
              </a:solidFill>
            </a:endParaRPr>
          </a:p>
          <a:p>
            <a:pPr indent="0" lvl="0" marL="0" rtl="0" algn="l">
              <a:spcBef>
                <a:spcPts val="0"/>
              </a:spcBef>
              <a:spcAft>
                <a:spcPts val="0"/>
              </a:spcAft>
              <a:buNone/>
            </a:pPr>
            <a:r>
              <a:rPr lang="en" sz="1950">
                <a:solidFill>
                  <a:srgbClr val="FFFFFF"/>
                </a:solidFill>
              </a:rPr>
              <a:t>The BWT is thus a "free" method of improving the efficiency of text compression algorithms, costing only some extra computation.</a:t>
            </a:r>
            <a:endParaRPr sz="21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2"/>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JavaScript - Code</a:t>
            </a:r>
            <a:endParaRPr/>
          </a:p>
        </p:txBody>
      </p:sp>
      <p:pic>
        <p:nvPicPr>
          <p:cNvPr id="468" name="Google Shape;468;p72"/>
          <p:cNvPicPr preferRelativeResize="0"/>
          <p:nvPr/>
        </p:nvPicPr>
        <p:blipFill>
          <a:blip r:embed="rId3">
            <a:alphaModFix/>
          </a:blip>
          <a:stretch>
            <a:fillRect/>
          </a:stretch>
        </p:blipFill>
        <p:spPr>
          <a:xfrm>
            <a:off x="2428713" y="1143125"/>
            <a:ext cx="4286582" cy="3695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3"/>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JavaScript - Output</a:t>
            </a:r>
            <a:endParaRPr/>
          </a:p>
        </p:txBody>
      </p:sp>
      <p:pic>
        <p:nvPicPr>
          <p:cNvPr id="474" name="Google Shape;474;p73"/>
          <p:cNvPicPr preferRelativeResize="0"/>
          <p:nvPr/>
        </p:nvPicPr>
        <p:blipFill>
          <a:blip r:embed="rId3">
            <a:alphaModFix/>
          </a:blip>
          <a:stretch>
            <a:fillRect/>
          </a:stretch>
        </p:blipFill>
        <p:spPr>
          <a:xfrm>
            <a:off x="1981063" y="1219200"/>
            <a:ext cx="5191125" cy="2705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4"/>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Julia - Code &amp; Output</a:t>
            </a:r>
            <a:endParaRPr/>
          </a:p>
        </p:txBody>
      </p:sp>
      <p:pic>
        <p:nvPicPr>
          <p:cNvPr id="480" name="Google Shape;480;p74"/>
          <p:cNvPicPr preferRelativeResize="0"/>
          <p:nvPr/>
        </p:nvPicPr>
        <p:blipFill>
          <a:blip r:embed="rId3">
            <a:alphaModFix/>
          </a:blip>
          <a:stretch>
            <a:fillRect/>
          </a:stretch>
        </p:blipFill>
        <p:spPr>
          <a:xfrm>
            <a:off x="2535588" y="1143125"/>
            <a:ext cx="4082085" cy="36955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5"/>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Julia - Output</a:t>
            </a:r>
            <a:endParaRPr/>
          </a:p>
        </p:txBody>
      </p:sp>
      <p:pic>
        <p:nvPicPr>
          <p:cNvPr id="486" name="Google Shape;486;p75"/>
          <p:cNvPicPr preferRelativeResize="0"/>
          <p:nvPr/>
        </p:nvPicPr>
        <p:blipFill>
          <a:blip r:embed="rId3">
            <a:alphaModFix/>
          </a:blip>
          <a:stretch>
            <a:fillRect/>
          </a:stretch>
        </p:blipFill>
        <p:spPr>
          <a:xfrm>
            <a:off x="2041750" y="1143125"/>
            <a:ext cx="5069750" cy="1662200"/>
          </a:xfrm>
          <a:prstGeom prst="rect">
            <a:avLst/>
          </a:prstGeom>
          <a:noFill/>
          <a:ln>
            <a:noFill/>
          </a:ln>
        </p:spPr>
      </p:pic>
      <p:pic>
        <p:nvPicPr>
          <p:cNvPr id="487" name="Google Shape;487;p75"/>
          <p:cNvPicPr preferRelativeResize="0"/>
          <p:nvPr/>
        </p:nvPicPr>
        <p:blipFill>
          <a:blip r:embed="rId4">
            <a:alphaModFix/>
          </a:blip>
          <a:stretch>
            <a:fillRect/>
          </a:stretch>
        </p:blipFill>
        <p:spPr>
          <a:xfrm>
            <a:off x="2848325" y="2934650"/>
            <a:ext cx="3456600" cy="2037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6"/>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Scala - Code &amp; Output </a:t>
            </a:r>
            <a:endParaRPr/>
          </a:p>
        </p:txBody>
      </p:sp>
      <p:pic>
        <p:nvPicPr>
          <p:cNvPr id="493" name="Google Shape;493;p76"/>
          <p:cNvPicPr preferRelativeResize="0"/>
          <p:nvPr/>
        </p:nvPicPr>
        <p:blipFill>
          <a:blip r:embed="rId3">
            <a:alphaModFix/>
          </a:blip>
          <a:stretch>
            <a:fillRect/>
          </a:stretch>
        </p:blipFill>
        <p:spPr>
          <a:xfrm>
            <a:off x="1746900" y="1327150"/>
            <a:ext cx="5734050" cy="2762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7"/>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Scala - </a:t>
            </a:r>
            <a:r>
              <a:rPr lang="en"/>
              <a:t>Output</a:t>
            </a:r>
            <a:endParaRPr/>
          </a:p>
        </p:txBody>
      </p:sp>
      <p:pic>
        <p:nvPicPr>
          <p:cNvPr id="499" name="Google Shape;499;p77"/>
          <p:cNvPicPr preferRelativeResize="0"/>
          <p:nvPr/>
        </p:nvPicPr>
        <p:blipFill>
          <a:blip r:embed="rId3">
            <a:alphaModFix/>
          </a:blip>
          <a:stretch>
            <a:fillRect/>
          </a:stretch>
        </p:blipFill>
        <p:spPr>
          <a:xfrm>
            <a:off x="1704975" y="1571625"/>
            <a:ext cx="5734050" cy="2000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8"/>
          <p:cNvSpPr txBox="1"/>
          <p:nvPr>
            <p:ph type="title"/>
          </p:nvPr>
        </p:nvSpPr>
        <p:spPr>
          <a:xfrm>
            <a:off x="708601" y="291550"/>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Analysis of time complexity (String length: 500)</a:t>
            </a:r>
            <a:endParaRPr/>
          </a:p>
        </p:txBody>
      </p:sp>
      <p:graphicFrame>
        <p:nvGraphicFramePr>
          <p:cNvPr id="505" name="Google Shape;505;p78"/>
          <p:cNvGraphicFramePr/>
          <p:nvPr/>
        </p:nvGraphicFramePr>
        <p:xfrm>
          <a:off x="540163" y="1082938"/>
          <a:ext cx="3000000" cy="3000000"/>
        </p:xfrm>
        <a:graphic>
          <a:graphicData uri="http://schemas.openxmlformats.org/drawingml/2006/table">
            <a:tbl>
              <a:tblPr>
                <a:noFill/>
                <a:tableStyleId>{6E011F8D-8F06-4546-8E65-7695F8B6845A}</a:tableStyleId>
              </a:tblPr>
              <a:tblGrid>
                <a:gridCol w="327000"/>
                <a:gridCol w="1534275"/>
                <a:gridCol w="1847025"/>
              </a:tblGrid>
              <a:tr h="266775">
                <a:tc>
                  <a:txBody>
                    <a:bodyPr/>
                    <a:lstStyle/>
                    <a:p>
                      <a:pPr indent="0" lvl="0" marL="0" rtl="0" algn="l">
                        <a:spcBef>
                          <a:spcPts val="0"/>
                        </a:spcBef>
                        <a:spcAft>
                          <a:spcPts val="0"/>
                        </a:spcAft>
                        <a:buNone/>
                      </a:pPr>
                      <a:r>
                        <a:rPr lang="en" sz="1050">
                          <a:highlight>
                            <a:srgbClr val="FFFFFF"/>
                          </a:highlight>
                        </a:rPr>
                        <a:t>K </a:t>
                      </a:r>
                      <a:endParaRPr sz="1050">
                        <a:highlight>
                          <a:srgbClr val="FFFFFF"/>
                        </a:highlight>
                      </a:endParaRPr>
                    </a:p>
                  </a:txBody>
                  <a:tcPr marT="63500" marB="63500" marR="63500" marL="63500">
                    <a:solidFill>
                      <a:srgbClr val="FFFFFF"/>
                    </a:solidFill>
                  </a:tcPr>
                </a:tc>
                <a:tc>
                  <a:txBody>
                    <a:bodyPr/>
                    <a:lstStyle/>
                    <a:p>
                      <a:pPr indent="0" lvl="0" marL="0" rtl="0" algn="l">
                        <a:spcBef>
                          <a:spcPts val="0"/>
                        </a:spcBef>
                        <a:spcAft>
                          <a:spcPts val="0"/>
                        </a:spcAft>
                        <a:buNone/>
                      </a:pPr>
                      <a:r>
                        <a:rPr lang="en" sz="1050">
                          <a:highlight>
                            <a:srgbClr val="FFFFFF"/>
                          </a:highlight>
                        </a:rPr>
                        <a:t>Time taken for BWT (s)</a:t>
                      </a:r>
                      <a:endParaRPr sz="1050">
                        <a:highlight>
                          <a:srgbClr val="FFFFFF"/>
                        </a:highlight>
                      </a:endParaRPr>
                    </a:p>
                  </a:txBody>
                  <a:tcPr marT="63500" marB="63500" marR="63500" marL="63500">
                    <a:solidFill>
                      <a:srgbClr val="FFFFFF"/>
                    </a:solidFill>
                  </a:tcPr>
                </a:tc>
                <a:tc>
                  <a:txBody>
                    <a:bodyPr/>
                    <a:lstStyle/>
                    <a:p>
                      <a:pPr indent="0" lvl="0" marL="0" rtl="0" algn="l">
                        <a:spcBef>
                          <a:spcPts val="0"/>
                        </a:spcBef>
                        <a:spcAft>
                          <a:spcPts val="0"/>
                        </a:spcAft>
                        <a:buNone/>
                      </a:pPr>
                      <a:r>
                        <a:rPr lang="en" sz="1050">
                          <a:highlight>
                            <a:srgbClr val="FFFFFF"/>
                          </a:highlight>
                        </a:rPr>
                        <a:t>Time taken for IBWT (s)</a:t>
                      </a:r>
                      <a:endParaRPr sz="1050">
                        <a:highlight>
                          <a:srgbClr val="FFFFFF"/>
                        </a:highlight>
                      </a:endParaRPr>
                    </a:p>
                  </a:txBody>
                  <a:tcPr marT="63500" marB="63500" marR="63500" marL="63500">
                    <a:solidFill>
                      <a:srgbClr val="FFFFFF"/>
                    </a:solidFill>
                  </a:tcPr>
                </a:tc>
              </a:tr>
              <a:tr h="238800">
                <a:tc>
                  <a:txBody>
                    <a:bodyPr/>
                    <a:lstStyle/>
                    <a:p>
                      <a:pPr indent="0" lvl="0" marL="0" rtl="0" algn="l">
                        <a:spcBef>
                          <a:spcPts val="0"/>
                        </a:spcBef>
                        <a:spcAft>
                          <a:spcPts val="0"/>
                        </a:spcAft>
                        <a:buNone/>
                      </a:pPr>
                      <a:r>
                        <a:rPr lang="en" sz="1050">
                          <a:highlight>
                            <a:srgbClr val="FFFFFF"/>
                          </a:highlight>
                        </a:rPr>
                        <a:t>5</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0.07854127883911133</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0.008981466293334961</a:t>
                      </a:r>
                      <a:endParaRPr sz="1050">
                        <a:highlight>
                          <a:srgbClr val="FFFFFF"/>
                        </a:highlight>
                      </a:endParaRPr>
                    </a:p>
                  </a:txBody>
                  <a:tcPr marT="63500" marB="63500" marR="63500" marL="63500">
                    <a:solidFill>
                      <a:srgbClr val="FFFFFF"/>
                    </a:solidFill>
                  </a:tcPr>
                </a:tc>
              </a:tr>
              <a:tr h="238800">
                <a:tc>
                  <a:txBody>
                    <a:bodyPr/>
                    <a:lstStyle/>
                    <a:p>
                      <a:pPr indent="0" lvl="0" marL="0" rtl="0" algn="l">
                        <a:spcBef>
                          <a:spcPts val="0"/>
                        </a:spcBef>
                        <a:spcAft>
                          <a:spcPts val="0"/>
                        </a:spcAft>
                        <a:buNone/>
                      </a:pPr>
                      <a:r>
                        <a:rPr lang="en" sz="1050">
                          <a:highlight>
                            <a:srgbClr val="FFFFFF"/>
                          </a:highlight>
                        </a:rPr>
                        <a:t>10</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0.1056818962097168</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0.01595330238342285</a:t>
                      </a:r>
                      <a:endParaRPr sz="1050">
                        <a:highlight>
                          <a:srgbClr val="FFFFFF"/>
                        </a:highlight>
                      </a:endParaRPr>
                    </a:p>
                  </a:txBody>
                  <a:tcPr marT="63500" marB="63500" marR="63500" marL="63500">
                    <a:solidFill>
                      <a:srgbClr val="FFFFFF"/>
                    </a:solidFill>
                  </a:tcPr>
                </a:tc>
              </a:tr>
              <a:tr h="238800">
                <a:tc>
                  <a:txBody>
                    <a:bodyPr/>
                    <a:lstStyle/>
                    <a:p>
                      <a:pPr indent="0" lvl="0" marL="0" rtl="0" algn="l">
                        <a:spcBef>
                          <a:spcPts val="0"/>
                        </a:spcBef>
                        <a:spcAft>
                          <a:spcPts val="0"/>
                        </a:spcAft>
                        <a:buNone/>
                      </a:pPr>
                      <a:r>
                        <a:rPr lang="en" sz="1050">
                          <a:highlight>
                            <a:srgbClr val="FFFFFF"/>
                          </a:highlight>
                        </a:rPr>
                        <a:t>15</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0.12172460556030273 </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0.023958921432495117</a:t>
                      </a:r>
                      <a:endParaRPr sz="1050">
                        <a:highlight>
                          <a:srgbClr val="FFFFFF"/>
                        </a:highlight>
                      </a:endParaRPr>
                    </a:p>
                  </a:txBody>
                  <a:tcPr marT="63500" marB="63500" marR="63500" marL="63500">
                    <a:solidFill>
                      <a:srgbClr val="FFFFFF"/>
                    </a:solidFill>
                  </a:tcPr>
                </a:tc>
              </a:tr>
              <a:tr h="238800">
                <a:tc>
                  <a:txBody>
                    <a:bodyPr/>
                    <a:lstStyle/>
                    <a:p>
                      <a:pPr indent="0" lvl="0" marL="0" rtl="0" algn="l">
                        <a:spcBef>
                          <a:spcPts val="0"/>
                        </a:spcBef>
                        <a:spcAft>
                          <a:spcPts val="0"/>
                        </a:spcAft>
                        <a:buNone/>
                      </a:pPr>
                      <a:r>
                        <a:rPr lang="en" sz="1050">
                          <a:highlight>
                            <a:srgbClr val="FFFFFF"/>
                          </a:highlight>
                        </a:rPr>
                        <a:t>20</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0.14061832427978516</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0.040889739990234375</a:t>
                      </a:r>
                      <a:endParaRPr sz="1050">
                        <a:highlight>
                          <a:srgbClr val="FFFFFF"/>
                        </a:highlight>
                      </a:endParaRPr>
                    </a:p>
                  </a:txBody>
                  <a:tcPr marT="63500" marB="63500" marR="63500" marL="63500">
                    <a:solidFill>
                      <a:srgbClr val="FFFFFF"/>
                    </a:solidFill>
                  </a:tcPr>
                </a:tc>
              </a:tr>
              <a:tr h="238800">
                <a:tc>
                  <a:txBody>
                    <a:bodyPr/>
                    <a:lstStyle/>
                    <a:p>
                      <a:pPr indent="0" lvl="0" marL="0" rtl="0" algn="l">
                        <a:spcBef>
                          <a:spcPts val="0"/>
                        </a:spcBef>
                        <a:spcAft>
                          <a:spcPts val="0"/>
                        </a:spcAft>
                        <a:buNone/>
                      </a:pPr>
                      <a:r>
                        <a:rPr lang="en" sz="1050">
                          <a:highlight>
                            <a:srgbClr val="FFFFFF"/>
                          </a:highlight>
                        </a:rPr>
                        <a:t>25</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0.10578417778015137</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0.05287909507751465</a:t>
                      </a:r>
                      <a:endParaRPr sz="1050">
                        <a:highlight>
                          <a:srgbClr val="FFFFFF"/>
                        </a:highlight>
                      </a:endParaRPr>
                    </a:p>
                  </a:txBody>
                  <a:tcPr marT="63500" marB="63500" marR="63500" marL="63500">
                    <a:solidFill>
                      <a:srgbClr val="FFFFFF"/>
                    </a:solidFill>
                  </a:tcPr>
                </a:tc>
              </a:tr>
            </a:tbl>
          </a:graphicData>
        </a:graphic>
      </p:graphicFrame>
      <p:graphicFrame>
        <p:nvGraphicFramePr>
          <p:cNvPr id="506" name="Google Shape;506;p78"/>
          <p:cNvGraphicFramePr/>
          <p:nvPr/>
        </p:nvGraphicFramePr>
        <p:xfrm>
          <a:off x="4935050" y="1082950"/>
          <a:ext cx="3000000" cy="3000000"/>
        </p:xfrm>
        <a:graphic>
          <a:graphicData uri="http://schemas.openxmlformats.org/drawingml/2006/table">
            <a:tbl>
              <a:tblPr>
                <a:noFill/>
                <a:tableStyleId>{6E011F8D-8F06-4546-8E65-7695F8B6845A}</a:tableStyleId>
              </a:tblPr>
              <a:tblGrid>
                <a:gridCol w="435400"/>
                <a:gridCol w="1557950"/>
                <a:gridCol w="1571975"/>
              </a:tblGrid>
              <a:tr h="288925">
                <a:tc>
                  <a:txBody>
                    <a:bodyPr/>
                    <a:lstStyle/>
                    <a:p>
                      <a:pPr indent="0" lvl="0" marL="0" rtl="0" algn="l">
                        <a:spcBef>
                          <a:spcPts val="0"/>
                        </a:spcBef>
                        <a:spcAft>
                          <a:spcPts val="0"/>
                        </a:spcAft>
                        <a:buNone/>
                      </a:pPr>
                      <a:r>
                        <a:rPr lang="en" sz="1050">
                          <a:highlight>
                            <a:srgbClr val="FFFFFF"/>
                          </a:highlight>
                        </a:rPr>
                        <a:t>K </a:t>
                      </a:r>
                      <a:endParaRPr sz="1050">
                        <a:highlight>
                          <a:srgbClr val="FFFFFF"/>
                        </a:highlight>
                      </a:endParaRPr>
                    </a:p>
                  </a:txBody>
                  <a:tcPr marT="63500" marB="63500" marR="63500" marL="63500">
                    <a:solidFill>
                      <a:srgbClr val="FFFFFF"/>
                    </a:solidFill>
                  </a:tcPr>
                </a:tc>
                <a:tc>
                  <a:txBody>
                    <a:bodyPr/>
                    <a:lstStyle/>
                    <a:p>
                      <a:pPr indent="0" lvl="0" marL="0" rtl="0" algn="l">
                        <a:spcBef>
                          <a:spcPts val="0"/>
                        </a:spcBef>
                        <a:spcAft>
                          <a:spcPts val="0"/>
                        </a:spcAft>
                        <a:buNone/>
                      </a:pPr>
                      <a:r>
                        <a:rPr lang="en" sz="1050">
                          <a:highlight>
                            <a:srgbClr val="FFFFFF"/>
                          </a:highlight>
                        </a:rPr>
                        <a:t>Time taken for BWT (s)</a:t>
                      </a:r>
                      <a:endParaRPr sz="1050">
                        <a:highlight>
                          <a:srgbClr val="FFFFFF"/>
                        </a:highlight>
                      </a:endParaRPr>
                    </a:p>
                  </a:txBody>
                  <a:tcPr marT="63500" marB="63500" marR="63500" marL="63500">
                    <a:solidFill>
                      <a:srgbClr val="FFFFFF"/>
                    </a:solidFill>
                  </a:tcPr>
                </a:tc>
                <a:tc>
                  <a:txBody>
                    <a:bodyPr/>
                    <a:lstStyle/>
                    <a:p>
                      <a:pPr indent="0" lvl="0" marL="0" rtl="0" algn="l">
                        <a:spcBef>
                          <a:spcPts val="0"/>
                        </a:spcBef>
                        <a:spcAft>
                          <a:spcPts val="0"/>
                        </a:spcAft>
                        <a:buNone/>
                      </a:pPr>
                      <a:r>
                        <a:rPr lang="en" sz="1050">
                          <a:highlight>
                            <a:srgbClr val="FFFFFF"/>
                          </a:highlight>
                        </a:rPr>
                        <a:t>Time taken for IBWT (s)</a:t>
                      </a:r>
                      <a:endParaRPr sz="1050">
                        <a:highlight>
                          <a:srgbClr val="FFFFFF"/>
                        </a:highlight>
                      </a:endParaRPr>
                    </a:p>
                  </a:txBody>
                  <a:tcPr marT="63500" marB="63500" marR="63500" marL="63500">
                    <a:solidFill>
                      <a:srgbClr val="FFFFFF"/>
                    </a:solidFill>
                  </a:tcPr>
                </a:tc>
              </a:tr>
              <a:tr h="284800">
                <a:tc>
                  <a:txBody>
                    <a:bodyPr/>
                    <a:lstStyle/>
                    <a:p>
                      <a:pPr indent="0" lvl="0" marL="0" rtl="0" algn="l">
                        <a:spcBef>
                          <a:spcPts val="0"/>
                        </a:spcBef>
                        <a:spcAft>
                          <a:spcPts val="0"/>
                        </a:spcAft>
                        <a:buNone/>
                      </a:pPr>
                      <a:r>
                        <a:rPr lang="en" sz="1050">
                          <a:highlight>
                            <a:srgbClr val="FFFFFF"/>
                          </a:highlight>
                        </a:rPr>
                        <a:t>5</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0.016947</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0.04192</a:t>
                      </a:r>
                      <a:endParaRPr sz="1050">
                        <a:highlight>
                          <a:srgbClr val="FFFFFF"/>
                        </a:highlight>
                      </a:endParaRPr>
                    </a:p>
                  </a:txBody>
                  <a:tcPr marT="63500" marB="63500" marR="63500" marL="63500">
                    <a:solidFill>
                      <a:srgbClr val="FFFFFF"/>
                    </a:solidFill>
                  </a:tcPr>
                </a:tc>
              </a:tr>
              <a:tr h="284800">
                <a:tc>
                  <a:txBody>
                    <a:bodyPr/>
                    <a:lstStyle/>
                    <a:p>
                      <a:pPr indent="0" lvl="0" marL="0" rtl="0" algn="l">
                        <a:spcBef>
                          <a:spcPts val="0"/>
                        </a:spcBef>
                        <a:spcAft>
                          <a:spcPts val="0"/>
                        </a:spcAft>
                        <a:buNone/>
                      </a:pPr>
                      <a:r>
                        <a:rPr lang="en" sz="1050">
                          <a:highlight>
                            <a:srgbClr val="FFFFFF"/>
                          </a:highlight>
                        </a:rPr>
                        <a:t>10</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0.018083</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0.11265</a:t>
                      </a:r>
                      <a:endParaRPr sz="1050">
                        <a:highlight>
                          <a:srgbClr val="FFFFFF"/>
                        </a:highlight>
                      </a:endParaRPr>
                    </a:p>
                  </a:txBody>
                  <a:tcPr marT="63500" marB="63500" marR="63500" marL="63500">
                    <a:solidFill>
                      <a:srgbClr val="FFFFFF"/>
                    </a:solidFill>
                  </a:tcPr>
                </a:tc>
              </a:tr>
              <a:tr h="284800">
                <a:tc>
                  <a:txBody>
                    <a:bodyPr/>
                    <a:lstStyle/>
                    <a:p>
                      <a:pPr indent="0" lvl="0" marL="0" rtl="0" algn="l">
                        <a:spcBef>
                          <a:spcPts val="0"/>
                        </a:spcBef>
                        <a:spcAft>
                          <a:spcPts val="0"/>
                        </a:spcAft>
                        <a:buNone/>
                      </a:pPr>
                      <a:r>
                        <a:rPr lang="en" sz="1050">
                          <a:highlight>
                            <a:srgbClr val="FFFFFF"/>
                          </a:highlight>
                        </a:rPr>
                        <a:t>15</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0.020553</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0.309325</a:t>
                      </a:r>
                      <a:endParaRPr sz="1050">
                        <a:highlight>
                          <a:srgbClr val="FFFFFF"/>
                        </a:highlight>
                      </a:endParaRPr>
                    </a:p>
                  </a:txBody>
                  <a:tcPr marT="63500" marB="63500" marR="63500" marL="63500">
                    <a:solidFill>
                      <a:srgbClr val="FFFFFF"/>
                    </a:solidFill>
                  </a:tcPr>
                </a:tc>
              </a:tr>
              <a:tr h="284800">
                <a:tc>
                  <a:txBody>
                    <a:bodyPr/>
                    <a:lstStyle/>
                    <a:p>
                      <a:pPr indent="0" lvl="0" marL="0" rtl="0" algn="l">
                        <a:spcBef>
                          <a:spcPts val="0"/>
                        </a:spcBef>
                        <a:spcAft>
                          <a:spcPts val="0"/>
                        </a:spcAft>
                        <a:buNone/>
                      </a:pPr>
                      <a:r>
                        <a:rPr lang="en" sz="1050">
                          <a:highlight>
                            <a:srgbClr val="FFFFFF"/>
                          </a:highlight>
                        </a:rPr>
                        <a:t>20</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0.019817</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0.718586</a:t>
                      </a:r>
                      <a:endParaRPr sz="1050">
                        <a:highlight>
                          <a:srgbClr val="FFFFFF"/>
                        </a:highlight>
                      </a:endParaRPr>
                    </a:p>
                  </a:txBody>
                  <a:tcPr marT="63500" marB="63500" marR="63500" marL="63500">
                    <a:solidFill>
                      <a:srgbClr val="FFFFFF"/>
                    </a:solidFill>
                  </a:tcPr>
                </a:tc>
              </a:tr>
              <a:tr h="284800">
                <a:tc>
                  <a:txBody>
                    <a:bodyPr/>
                    <a:lstStyle/>
                    <a:p>
                      <a:pPr indent="0" lvl="0" marL="0" rtl="0" algn="l">
                        <a:spcBef>
                          <a:spcPts val="0"/>
                        </a:spcBef>
                        <a:spcAft>
                          <a:spcPts val="0"/>
                        </a:spcAft>
                        <a:buNone/>
                      </a:pPr>
                      <a:r>
                        <a:rPr lang="en" sz="1050">
                          <a:highlight>
                            <a:srgbClr val="FFFFFF"/>
                          </a:highlight>
                        </a:rPr>
                        <a:t>25</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0.021327</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1.266435</a:t>
                      </a:r>
                      <a:endParaRPr sz="1050">
                        <a:highlight>
                          <a:srgbClr val="FFFFFF"/>
                        </a:highlight>
                      </a:endParaRPr>
                    </a:p>
                  </a:txBody>
                  <a:tcPr marT="63500" marB="63500" marR="63500" marL="63500">
                    <a:solidFill>
                      <a:srgbClr val="FFFFFF"/>
                    </a:solidFill>
                  </a:tcPr>
                </a:tc>
              </a:tr>
            </a:tbl>
          </a:graphicData>
        </a:graphic>
      </p:graphicFrame>
      <p:sp>
        <p:nvSpPr>
          <p:cNvPr id="507" name="Google Shape;507;p78"/>
          <p:cNvSpPr txBox="1"/>
          <p:nvPr/>
        </p:nvSpPr>
        <p:spPr>
          <a:xfrm>
            <a:off x="1983450" y="793725"/>
            <a:ext cx="18126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latin typeface="Anton"/>
                <a:ea typeface="Anton"/>
                <a:cs typeface="Anton"/>
                <a:sym typeface="Anton"/>
              </a:rPr>
              <a:t>Python</a:t>
            </a:r>
            <a:endParaRPr>
              <a:highlight>
                <a:srgbClr val="FFFF00"/>
              </a:highlight>
            </a:endParaRPr>
          </a:p>
        </p:txBody>
      </p:sp>
      <p:sp>
        <p:nvSpPr>
          <p:cNvPr id="508" name="Google Shape;508;p78"/>
          <p:cNvSpPr txBox="1"/>
          <p:nvPr/>
        </p:nvSpPr>
        <p:spPr>
          <a:xfrm>
            <a:off x="5834750" y="793725"/>
            <a:ext cx="1812600" cy="30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highlight>
                  <a:srgbClr val="FFFF00"/>
                </a:highlight>
                <a:latin typeface="Anton"/>
                <a:ea typeface="Anton"/>
                <a:cs typeface="Anton"/>
                <a:sym typeface="Anton"/>
              </a:rPr>
              <a:t>JavaScript</a:t>
            </a:r>
            <a:endParaRPr>
              <a:highlight>
                <a:srgbClr val="FFFF00"/>
              </a:highlight>
            </a:endParaRPr>
          </a:p>
        </p:txBody>
      </p:sp>
      <p:graphicFrame>
        <p:nvGraphicFramePr>
          <p:cNvPr id="509" name="Google Shape;509;p78"/>
          <p:cNvGraphicFramePr/>
          <p:nvPr/>
        </p:nvGraphicFramePr>
        <p:xfrm>
          <a:off x="540175" y="3215350"/>
          <a:ext cx="3000000" cy="3000000"/>
        </p:xfrm>
        <a:graphic>
          <a:graphicData uri="http://schemas.openxmlformats.org/drawingml/2006/table">
            <a:tbl>
              <a:tblPr>
                <a:noFill/>
                <a:tableStyleId>{6E011F8D-8F06-4546-8E65-7695F8B6845A}</a:tableStyleId>
              </a:tblPr>
              <a:tblGrid>
                <a:gridCol w="465175"/>
                <a:gridCol w="1534275"/>
                <a:gridCol w="1708850"/>
              </a:tblGrid>
              <a:tr h="12700">
                <a:tc>
                  <a:txBody>
                    <a:bodyPr/>
                    <a:lstStyle/>
                    <a:p>
                      <a:pPr indent="0" lvl="0" marL="0" rtl="0" algn="l">
                        <a:spcBef>
                          <a:spcPts val="0"/>
                        </a:spcBef>
                        <a:spcAft>
                          <a:spcPts val="0"/>
                        </a:spcAft>
                        <a:buNone/>
                      </a:pPr>
                      <a:r>
                        <a:rPr lang="en" sz="1050">
                          <a:solidFill>
                            <a:schemeClr val="dk1"/>
                          </a:solidFill>
                        </a:rPr>
                        <a:t>K </a:t>
                      </a:r>
                      <a:endParaRPr sz="1050">
                        <a:solidFill>
                          <a:schemeClr val="dk1"/>
                        </a:solidFill>
                      </a:endParaRPr>
                    </a:p>
                  </a:txBody>
                  <a:tcPr marT="63500" marB="63500" marR="63500" marL="63500">
                    <a:solidFill>
                      <a:srgbClr val="FFFFFF"/>
                    </a:solidFill>
                  </a:tcPr>
                </a:tc>
                <a:tc>
                  <a:txBody>
                    <a:bodyPr/>
                    <a:lstStyle/>
                    <a:p>
                      <a:pPr indent="0" lvl="0" marL="0" rtl="0" algn="l">
                        <a:spcBef>
                          <a:spcPts val="0"/>
                        </a:spcBef>
                        <a:spcAft>
                          <a:spcPts val="0"/>
                        </a:spcAft>
                        <a:buNone/>
                      </a:pPr>
                      <a:r>
                        <a:rPr lang="en" sz="1050">
                          <a:solidFill>
                            <a:schemeClr val="dk1"/>
                          </a:solidFill>
                        </a:rPr>
                        <a:t>Time taken for BWT (s)</a:t>
                      </a:r>
                      <a:endParaRPr sz="1050">
                        <a:solidFill>
                          <a:schemeClr val="dk1"/>
                        </a:solidFill>
                      </a:endParaRPr>
                    </a:p>
                  </a:txBody>
                  <a:tcPr marT="63500" marB="63500" marR="63500" marL="63500">
                    <a:solidFill>
                      <a:srgbClr val="FFFFFF"/>
                    </a:solidFill>
                  </a:tcPr>
                </a:tc>
                <a:tc>
                  <a:txBody>
                    <a:bodyPr/>
                    <a:lstStyle/>
                    <a:p>
                      <a:pPr indent="0" lvl="0" marL="0" rtl="0" algn="l">
                        <a:spcBef>
                          <a:spcPts val="0"/>
                        </a:spcBef>
                        <a:spcAft>
                          <a:spcPts val="0"/>
                        </a:spcAft>
                        <a:buNone/>
                      </a:pPr>
                      <a:r>
                        <a:rPr lang="en" sz="1050">
                          <a:solidFill>
                            <a:schemeClr val="dk1"/>
                          </a:solidFill>
                        </a:rPr>
                        <a:t>Time taken for IBWT (s)</a:t>
                      </a:r>
                      <a:endParaRPr sz="1050">
                        <a:solidFill>
                          <a:schemeClr val="dk1"/>
                        </a:solidFill>
                      </a:endParaRPr>
                    </a:p>
                  </a:txBody>
                  <a:tcPr marT="63500" marB="63500" marR="63500" marL="63500">
                    <a:solidFill>
                      <a:srgbClr val="FFFFFF"/>
                    </a:solidFill>
                  </a:tcPr>
                </a:tc>
              </a:tr>
              <a:tr h="12700">
                <a:tc>
                  <a:txBody>
                    <a:bodyPr/>
                    <a:lstStyle/>
                    <a:p>
                      <a:pPr indent="0" lvl="0" marL="0" rtl="0" algn="l">
                        <a:spcBef>
                          <a:spcPts val="0"/>
                        </a:spcBef>
                        <a:spcAft>
                          <a:spcPts val="0"/>
                        </a:spcAft>
                        <a:buNone/>
                      </a:pPr>
                      <a:r>
                        <a:rPr lang="en" sz="1050">
                          <a:solidFill>
                            <a:schemeClr val="dk1"/>
                          </a:solidFill>
                        </a:rPr>
                        <a:t>5</a:t>
                      </a:r>
                      <a:endParaRPr sz="1050">
                        <a:solidFill>
                          <a:schemeClr val="dk1"/>
                        </a:solidFill>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solidFill>
                            <a:schemeClr val="dk1"/>
                          </a:solidFill>
                        </a:rPr>
                        <a:t>1.4173541</a:t>
                      </a:r>
                      <a:endParaRPr sz="1050">
                        <a:solidFill>
                          <a:schemeClr val="dk1"/>
                        </a:solidFill>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solidFill>
                            <a:schemeClr val="dk1"/>
                          </a:solidFill>
                        </a:rPr>
                        <a:t>0.0336926</a:t>
                      </a:r>
                      <a:endParaRPr sz="1050">
                        <a:solidFill>
                          <a:schemeClr val="dk1"/>
                        </a:solidFill>
                      </a:endParaRPr>
                    </a:p>
                  </a:txBody>
                  <a:tcPr marT="63500" marB="63500" marR="63500" marL="63500">
                    <a:solidFill>
                      <a:srgbClr val="FFFFFF"/>
                    </a:solidFill>
                  </a:tcPr>
                </a:tc>
              </a:tr>
              <a:tr h="12700">
                <a:tc>
                  <a:txBody>
                    <a:bodyPr/>
                    <a:lstStyle/>
                    <a:p>
                      <a:pPr indent="0" lvl="0" marL="0" rtl="0" algn="l">
                        <a:spcBef>
                          <a:spcPts val="0"/>
                        </a:spcBef>
                        <a:spcAft>
                          <a:spcPts val="0"/>
                        </a:spcAft>
                        <a:buNone/>
                      </a:pPr>
                      <a:r>
                        <a:rPr lang="en" sz="1050">
                          <a:solidFill>
                            <a:schemeClr val="dk1"/>
                          </a:solidFill>
                        </a:rPr>
                        <a:t>10</a:t>
                      </a:r>
                      <a:endParaRPr sz="1050">
                        <a:solidFill>
                          <a:schemeClr val="dk1"/>
                        </a:solidFill>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solidFill>
                            <a:schemeClr val="dk1"/>
                          </a:solidFill>
                        </a:rPr>
                        <a:t>1.4411696</a:t>
                      </a:r>
                      <a:endParaRPr sz="1050">
                        <a:solidFill>
                          <a:schemeClr val="dk1"/>
                        </a:solidFill>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solidFill>
                            <a:schemeClr val="dk1"/>
                          </a:solidFill>
                        </a:rPr>
                        <a:t>0.0584635</a:t>
                      </a:r>
                      <a:endParaRPr sz="1050">
                        <a:solidFill>
                          <a:schemeClr val="dk1"/>
                        </a:solidFill>
                      </a:endParaRPr>
                    </a:p>
                  </a:txBody>
                  <a:tcPr marT="63500" marB="63500" marR="63500" marL="63500">
                    <a:solidFill>
                      <a:srgbClr val="FFFFFF"/>
                    </a:solidFill>
                  </a:tcPr>
                </a:tc>
              </a:tr>
              <a:tr h="12700">
                <a:tc>
                  <a:txBody>
                    <a:bodyPr/>
                    <a:lstStyle/>
                    <a:p>
                      <a:pPr indent="0" lvl="0" marL="0" rtl="0" algn="l">
                        <a:spcBef>
                          <a:spcPts val="0"/>
                        </a:spcBef>
                        <a:spcAft>
                          <a:spcPts val="0"/>
                        </a:spcAft>
                        <a:buNone/>
                      </a:pPr>
                      <a:r>
                        <a:rPr lang="en" sz="1050">
                          <a:solidFill>
                            <a:schemeClr val="dk1"/>
                          </a:solidFill>
                        </a:rPr>
                        <a:t>15</a:t>
                      </a:r>
                      <a:endParaRPr sz="1050">
                        <a:solidFill>
                          <a:schemeClr val="dk1"/>
                        </a:solidFill>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solidFill>
                            <a:schemeClr val="dk1"/>
                          </a:solidFill>
                        </a:rPr>
                        <a:t>1.4433011</a:t>
                      </a:r>
                      <a:endParaRPr sz="1050">
                        <a:solidFill>
                          <a:schemeClr val="dk1"/>
                        </a:solidFill>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solidFill>
                            <a:schemeClr val="dk1"/>
                          </a:solidFill>
                        </a:rPr>
                        <a:t>0.08408</a:t>
                      </a:r>
                      <a:endParaRPr sz="1050">
                        <a:solidFill>
                          <a:schemeClr val="dk1"/>
                        </a:solidFill>
                      </a:endParaRPr>
                    </a:p>
                  </a:txBody>
                  <a:tcPr marT="63500" marB="63500" marR="63500" marL="63500">
                    <a:solidFill>
                      <a:srgbClr val="FFFFFF"/>
                    </a:solidFill>
                  </a:tcPr>
                </a:tc>
              </a:tr>
              <a:tr h="12700">
                <a:tc>
                  <a:txBody>
                    <a:bodyPr/>
                    <a:lstStyle/>
                    <a:p>
                      <a:pPr indent="0" lvl="0" marL="0" rtl="0" algn="l">
                        <a:spcBef>
                          <a:spcPts val="0"/>
                        </a:spcBef>
                        <a:spcAft>
                          <a:spcPts val="0"/>
                        </a:spcAft>
                        <a:buNone/>
                      </a:pPr>
                      <a:r>
                        <a:rPr lang="en" sz="1050">
                          <a:solidFill>
                            <a:schemeClr val="dk1"/>
                          </a:solidFill>
                        </a:rPr>
                        <a:t>20</a:t>
                      </a:r>
                      <a:endParaRPr sz="1050">
                        <a:solidFill>
                          <a:schemeClr val="dk1"/>
                        </a:solidFill>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solidFill>
                            <a:schemeClr val="dk1"/>
                          </a:solidFill>
                        </a:rPr>
                        <a:t>1.4302153</a:t>
                      </a:r>
                      <a:endParaRPr sz="1050">
                        <a:solidFill>
                          <a:schemeClr val="dk1"/>
                        </a:solidFill>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solidFill>
                            <a:schemeClr val="dk1"/>
                          </a:solidFill>
                        </a:rPr>
                        <a:t>0.0866745</a:t>
                      </a:r>
                      <a:endParaRPr sz="1050">
                        <a:solidFill>
                          <a:schemeClr val="dk1"/>
                        </a:solidFill>
                      </a:endParaRPr>
                    </a:p>
                  </a:txBody>
                  <a:tcPr marT="63500" marB="63500" marR="63500" marL="63500">
                    <a:solidFill>
                      <a:srgbClr val="FFFFFF"/>
                    </a:solidFill>
                  </a:tcPr>
                </a:tc>
              </a:tr>
              <a:tr h="12700">
                <a:tc>
                  <a:txBody>
                    <a:bodyPr/>
                    <a:lstStyle/>
                    <a:p>
                      <a:pPr indent="0" lvl="0" marL="0" rtl="0" algn="l">
                        <a:spcBef>
                          <a:spcPts val="0"/>
                        </a:spcBef>
                        <a:spcAft>
                          <a:spcPts val="0"/>
                        </a:spcAft>
                        <a:buNone/>
                      </a:pPr>
                      <a:r>
                        <a:rPr lang="en" sz="1050">
                          <a:solidFill>
                            <a:schemeClr val="dk1"/>
                          </a:solidFill>
                        </a:rPr>
                        <a:t>25</a:t>
                      </a:r>
                      <a:endParaRPr sz="1050">
                        <a:solidFill>
                          <a:schemeClr val="dk1"/>
                        </a:solidFill>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solidFill>
                            <a:schemeClr val="dk1"/>
                          </a:solidFill>
                        </a:rPr>
                        <a:t>1.6724986</a:t>
                      </a:r>
                      <a:endParaRPr sz="1050">
                        <a:solidFill>
                          <a:schemeClr val="dk1"/>
                        </a:solidFill>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solidFill>
                            <a:schemeClr val="dk1"/>
                          </a:solidFill>
                        </a:rPr>
                        <a:t>0.1091746</a:t>
                      </a:r>
                      <a:endParaRPr sz="1050">
                        <a:solidFill>
                          <a:schemeClr val="dk1"/>
                        </a:solidFill>
                      </a:endParaRPr>
                    </a:p>
                  </a:txBody>
                  <a:tcPr marT="63500" marB="63500" marR="63500" marL="63500">
                    <a:solidFill>
                      <a:srgbClr val="FFFFFF"/>
                    </a:solidFill>
                  </a:tcPr>
                </a:tc>
              </a:tr>
            </a:tbl>
          </a:graphicData>
        </a:graphic>
      </p:graphicFrame>
      <p:sp>
        <p:nvSpPr>
          <p:cNvPr id="510" name="Google Shape;510;p78"/>
          <p:cNvSpPr txBox="1"/>
          <p:nvPr/>
        </p:nvSpPr>
        <p:spPr>
          <a:xfrm>
            <a:off x="2080650" y="2911750"/>
            <a:ext cx="18126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latin typeface="Anton"/>
                <a:ea typeface="Anton"/>
                <a:cs typeface="Anton"/>
                <a:sym typeface="Anton"/>
              </a:rPr>
              <a:t>Scala</a:t>
            </a:r>
            <a:endParaRPr>
              <a:highlight>
                <a:srgbClr val="FFFF00"/>
              </a:highlight>
            </a:endParaRPr>
          </a:p>
        </p:txBody>
      </p:sp>
      <p:graphicFrame>
        <p:nvGraphicFramePr>
          <p:cNvPr id="511" name="Google Shape;511;p78"/>
          <p:cNvGraphicFramePr/>
          <p:nvPr/>
        </p:nvGraphicFramePr>
        <p:xfrm>
          <a:off x="4935050" y="3215350"/>
          <a:ext cx="3000000" cy="3000000"/>
        </p:xfrm>
        <a:graphic>
          <a:graphicData uri="http://schemas.openxmlformats.org/drawingml/2006/table">
            <a:tbl>
              <a:tblPr>
                <a:noFill/>
                <a:tableStyleId>{6E011F8D-8F06-4546-8E65-7695F8B6845A}</a:tableStyleId>
              </a:tblPr>
              <a:tblGrid>
                <a:gridCol w="435400"/>
                <a:gridCol w="1557950"/>
                <a:gridCol w="1571975"/>
              </a:tblGrid>
              <a:tr h="288925">
                <a:tc>
                  <a:txBody>
                    <a:bodyPr/>
                    <a:lstStyle/>
                    <a:p>
                      <a:pPr indent="0" lvl="0" marL="0" rtl="0" algn="l">
                        <a:spcBef>
                          <a:spcPts val="0"/>
                        </a:spcBef>
                        <a:spcAft>
                          <a:spcPts val="0"/>
                        </a:spcAft>
                        <a:buNone/>
                      </a:pPr>
                      <a:r>
                        <a:rPr lang="en" sz="1050">
                          <a:highlight>
                            <a:srgbClr val="FFFFFF"/>
                          </a:highlight>
                        </a:rPr>
                        <a:t>K </a:t>
                      </a:r>
                      <a:endParaRPr sz="1050">
                        <a:highlight>
                          <a:srgbClr val="FFFFFF"/>
                        </a:highlight>
                      </a:endParaRPr>
                    </a:p>
                  </a:txBody>
                  <a:tcPr marT="63500" marB="63500" marR="63500" marL="63500">
                    <a:solidFill>
                      <a:srgbClr val="FFFFFF"/>
                    </a:solidFill>
                  </a:tcPr>
                </a:tc>
                <a:tc>
                  <a:txBody>
                    <a:bodyPr/>
                    <a:lstStyle/>
                    <a:p>
                      <a:pPr indent="0" lvl="0" marL="0" rtl="0" algn="l">
                        <a:spcBef>
                          <a:spcPts val="0"/>
                        </a:spcBef>
                        <a:spcAft>
                          <a:spcPts val="0"/>
                        </a:spcAft>
                        <a:buNone/>
                      </a:pPr>
                      <a:r>
                        <a:rPr lang="en" sz="1050">
                          <a:highlight>
                            <a:srgbClr val="FFFFFF"/>
                          </a:highlight>
                        </a:rPr>
                        <a:t>Time taken for BWT (s)</a:t>
                      </a:r>
                      <a:endParaRPr sz="1050">
                        <a:highlight>
                          <a:srgbClr val="FFFFFF"/>
                        </a:highlight>
                      </a:endParaRPr>
                    </a:p>
                  </a:txBody>
                  <a:tcPr marT="63500" marB="63500" marR="63500" marL="63500">
                    <a:solidFill>
                      <a:srgbClr val="FFFFFF"/>
                    </a:solidFill>
                  </a:tcPr>
                </a:tc>
                <a:tc>
                  <a:txBody>
                    <a:bodyPr/>
                    <a:lstStyle/>
                    <a:p>
                      <a:pPr indent="0" lvl="0" marL="0" rtl="0" algn="l">
                        <a:spcBef>
                          <a:spcPts val="0"/>
                        </a:spcBef>
                        <a:spcAft>
                          <a:spcPts val="0"/>
                        </a:spcAft>
                        <a:buNone/>
                      </a:pPr>
                      <a:r>
                        <a:rPr lang="en" sz="1050">
                          <a:highlight>
                            <a:srgbClr val="FFFFFF"/>
                          </a:highlight>
                        </a:rPr>
                        <a:t>Time taken for IBWT (s)</a:t>
                      </a:r>
                      <a:endParaRPr sz="1050">
                        <a:highlight>
                          <a:srgbClr val="FFFFFF"/>
                        </a:highlight>
                      </a:endParaRPr>
                    </a:p>
                  </a:txBody>
                  <a:tcPr marT="63500" marB="63500" marR="63500" marL="63500">
                    <a:solidFill>
                      <a:srgbClr val="FFFFFF"/>
                    </a:solidFill>
                  </a:tcPr>
                </a:tc>
              </a:tr>
              <a:tr h="284800">
                <a:tc>
                  <a:txBody>
                    <a:bodyPr/>
                    <a:lstStyle/>
                    <a:p>
                      <a:pPr indent="0" lvl="0" marL="0" rtl="0" algn="l">
                        <a:spcBef>
                          <a:spcPts val="0"/>
                        </a:spcBef>
                        <a:spcAft>
                          <a:spcPts val="0"/>
                        </a:spcAft>
                        <a:buNone/>
                      </a:pPr>
                      <a:r>
                        <a:rPr lang="en" sz="1050">
                          <a:highlight>
                            <a:srgbClr val="FFFFFF"/>
                          </a:highlight>
                        </a:rPr>
                        <a:t>5</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0.138038</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0.112778</a:t>
                      </a:r>
                      <a:endParaRPr sz="1050">
                        <a:highlight>
                          <a:srgbClr val="FFFFFF"/>
                        </a:highlight>
                      </a:endParaRPr>
                    </a:p>
                  </a:txBody>
                  <a:tcPr marT="63500" marB="63500" marR="63500" marL="63500">
                    <a:solidFill>
                      <a:srgbClr val="FFFFFF"/>
                    </a:solidFill>
                  </a:tcPr>
                </a:tc>
              </a:tr>
              <a:tr h="284800">
                <a:tc>
                  <a:txBody>
                    <a:bodyPr/>
                    <a:lstStyle/>
                    <a:p>
                      <a:pPr indent="0" lvl="0" marL="0" rtl="0" algn="l">
                        <a:spcBef>
                          <a:spcPts val="0"/>
                        </a:spcBef>
                        <a:spcAft>
                          <a:spcPts val="0"/>
                        </a:spcAft>
                        <a:buNone/>
                      </a:pPr>
                      <a:r>
                        <a:rPr lang="en" sz="1050">
                          <a:highlight>
                            <a:srgbClr val="FFFFFF"/>
                          </a:highlight>
                        </a:rPr>
                        <a:t>10</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0.125184</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0.109100</a:t>
                      </a:r>
                      <a:endParaRPr sz="1050">
                        <a:highlight>
                          <a:srgbClr val="FFFFFF"/>
                        </a:highlight>
                      </a:endParaRPr>
                    </a:p>
                  </a:txBody>
                  <a:tcPr marT="63500" marB="63500" marR="63500" marL="63500">
                    <a:solidFill>
                      <a:srgbClr val="FFFFFF"/>
                    </a:solidFill>
                  </a:tcPr>
                </a:tc>
              </a:tr>
              <a:tr h="284800">
                <a:tc>
                  <a:txBody>
                    <a:bodyPr/>
                    <a:lstStyle/>
                    <a:p>
                      <a:pPr indent="0" lvl="0" marL="0" rtl="0" algn="l">
                        <a:spcBef>
                          <a:spcPts val="0"/>
                        </a:spcBef>
                        <a:spcAft>
                          <a:spcPts val="0"/>
                        </a:spcAft>
                        <a:buNone/>
                      </a:pPr>
                      <a:r>
                        <a:rPr lang="en" sz="1050">
                          <a:highlight>
                            <a:srgbClr val="FFFFFF"/>
                          </a:highlight>
                        </a:rPr>
                        <a:t>15</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0.131068</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0.139528</a:t>
                      </a:r>
                      <a:endParaRPr sz="1050">
                        <a:highlight>
                          <a:srgbClr val="FFFFFF"/>
                        </a:highlight>
                      </a:endParaRPr>
                    </a:p>
                  </a:txBody>
                  <a:tcPr marT="63500" marB="63500" marR="63500" marL="63500">
                    <a:solidFill>
                      <a:srgbClr val="FFFFFF"/>
                    </a:solidFill>
                  </a:tcPr>
                </a:tc>
              </a:tr>
              <a:tr h="284800">
                <a:tc>
                  <a:txBody>
                    <a:bodyPr/>
                    <a:lstStyle/>
                    <a:p>
                      <a:pPr indent="0" lvl="0" marL="0" rtl="0" algn="l">
                        <a:spcBef>
                          <a:spcPts val="0"/>
                        </a:spcBef>
                        <a:spcAft>
                          <a:spcPts val="0"/>
                        </a:spcAft>
                        <a:buNone/>
                      </a:pPr>
                      <a:r>
                        <a:rPr lang="en" sz="1050">
                          <a:highlight>
                            <a:srgbClr val="FFFFFF"/>
                          </a:highlight>
                        </a:rPr>
                        <a:t>20</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0.140327</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0.196783</a:t>
                      </a:r>
                      <a:endParaRPr sz="1050">
                        <a:highlight>
                          <a:srgbClr val="FFFFFF"/>
                        </a:highlight>
                      </a:endParaRPr>
                    </a:p>
                  </a:txBody>
                  <a:tcPr marT="63500" marB="63500" marR="63500" marL="63500">
                    <a:solidFill>
                      <a:srgbClr val="FFFFFF"/>
                    </a:solidFill>
                  </a:tcPr>
                </a:tc>
              </a:tr>
              <a:tr h="284800">
                <a:tc>
                  <a:txBody>
                    <a:bodyPr/>
                    <a:lstStyle/>
                    <a:p>
                      <a:pPr indent="0" lvl="0" marL="0" rtl="0" algn="l">
                        <a:spcBef>
                          <a:spcPts val="0"/>
                        </a:spcBef>
                        <a:spcAft>
                          <a:spcPts val="0"/>
                        </a:spcAft>
                        <a:buNone/>
                      </a:pPr>
                      <a:r>
                        <a:rPr lang="en" sz="1050">
                          <a:highlight>
                            <a:srgbClr val="FFFFFF"/>
                          </a:highlight>
                        </a:rPr>
                        <a:t>25</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0.175064</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0.631486</a:t>
                      </a:r>
                      <a:endParaRPr sz="1050">
                        <a:highlight>
                          <a:srgbClr val="FFFFFF"/>
                        </a:highlight>
                      </a:endParaRPr>
                    </a:p>
                  </a:txBody>
                  <a:tcPr marT="63500" marB="63500" marR="63500" marL="63500">
                    <a:solidFill>
                      <a:srgbClr val="FFFFFF"/>
                    </a:solidFill>
                  </a:tcPr>
                </a:tc>
              </a:tr>
            </a:tbl>
          </a:graphicData>
        </a:graphic>
      </p:graphicFrame>
      <p:sp>
        <p:nvSpPr>
          <p:cNvPr id="512" name="Google Shape;512;p78"/>
          <p:cNvSpPr txBox="1"/>
          <p:nvPr/>
        </p:nvSpPr>
        <p:spPr>
          <a:xfrm>
            <a:off x="6470388" y="2911750"/>
            <a:ext cx="18126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latin typeface="Anton"/>
                <a:ea typeface="Anton"/>
                <a:cs typeface="Anton"/>
                <a:sym typeface="Anton"/>
              </a:rPr>
              <a:t>Julia</a:t>
            </a:r>
            <a:endParaRPr>
              <a:highlight>
                <a:srgbClr val="FFFF00"/>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9"/>
          <p:cNvSpPr txBox="1"/>
          <p:nvPr>
            <p:ph type="title"/>
          </p:nvPr>
        </p:nvSpPr>
        <p:spPr>
          <a:xfrm>
            <a:off x="708601" y="291550"/>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Analysis of time complexity (String length: 2000)</a:t>
            </a:r>
            <a:endParaRPr/>
          </a:p>
        </p:txBody>
      </p:sp>
      <p:sp>
        <p:nvSpPr>
          <p:cNvPr id="518" name="Google Shape;518;p79"/>
          <p:cNvSpPr txBox="1"/>
          <p:nvPr/>
        </p:nvSpPr>
        <p:spPr>
          <a:xfrm>
            <a:off x="2080650" y="717525"/>
            <a:ext cx="18126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latin typeface="Anton"/>
                <a:ea typeface="Anton"/>
                <a:cs typeface="Anton"/>
                <a:sym typeface="Anton"/>
              </a:rPr>
              <a:t>Python</a:t>
            </a:r>
            <a:endParaRPr>
              <a:highlight>
                <a:srgbClr val="FFFF00"/>
              </a:highlight>
            </a:endParaRPr>
          </a:p>
        </p:txBody>
      </p:sp>
      <p:sp>
        <p:nvSpPr>
          <p:cNvPr id="519" name="Google Shape;519;p79"/>
          <p:cNvSpPr txBox="1"/>
          <p:nvPr/>
        </p:nvSpPr>
        <p:spPr>
          <a:xfrm>
            <a:off x="5834750" y="717525"/>
            <a:ext cx="1812600" cy="30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highlight>
                  <a:srgbClr val="FFFF00"/>
                </a:highlight>
                <a:latin typeface="Anton"/>
                <a:ea typeface="Anton"/>
                <a:cs typeface="Anton"/>
                <a:sym typeface="Anton"/>
              </a:rPr>
              <a:t>JavaScript</a:t>
            </a:r>
            <a:endParaRPr>
              <a:highlight>
                <a:srgbClr val="FFFF00"/>
              </a:highlight>
            </a:endParaRPr>
          </a:p>
        </p:txBody>
      </p:sp>
      <p:sp>
        <p:nvSpPr>
          <p:cNvPr id="520" name="Google Shape;520;p79"/>
          <p:cNvSpPr txBox="1"/>
          <p:nvPr/>
        </p:nvSpPr>
        <p:spPr>
          <a:xfrm>
            <a:off x="2156850" y="2890775"/>
            <a:ext cx="18126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latin typeface="Anton"/>
                <a:ea typeface="Anton"/>
                <a:cs typeface="Anton"/>
                <a:sym typeface="Anton"/>
              </a:rPr>
              <a:t>Scala</a:t>
            </a:r>
            <a:endParaRPr>
              <a:highlight>
                <a:srgbClr val="FFFF00"/>
              </a:highlight>
            </a:endParaRPr>
          </a:p>
        </p:txBody>
      </p:sp>
      <p:sp>
        <p:nvSpPr>
          <p:cNvPr id="521" name="Google Shape;521;p79"/>
          <p:cNvSpPr txBox="1"/>
          <p:nvPr/>
        </p:nvSpPr>
        <p:spPr>
          <a:xfrm>
            <a:off x="6470388" y="2911750"/>
            <a:ext cx="18126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latin typeface="Anton"/>
                <a:ea typeface="Anton"/>
                <a:cs typeface="Anton"/>
                <a:sym typeface="Anton"/>
              </a:rPr>
              <a:t>Julia</a:t>
            </a:r>
            <a:endParaRPr>
              <a:highlight>
                <a:srgbClr val="FFFF00"/>
              </a:highlight>
            </a:endParaRPr>
          </a:p>
        </p:txBody>
      </p:sp>
      <p:graphicFrame>
        <p:nvGraphicFramePr>
          <p:cNvPr id="522" name="Google Shape;522;p79"/>
          <p:cNvGraphicFramePr/>
          <p:nvPr/>
        </p:nvGraphicFramePr>
        <p:xfrm>
          <a:off x="632400" y="989150"/>
          <a:ext cx="3000000" cy="3000000"/>
        </p:xfrm>
        <a:graphic>
          <a:graphicData uri="http://schemas.openxmlformats.org/drawingml/2006/table">
            <a:tbl>
              <a:tblPr>
                <a:noFill/>
                <a:tableStyleId>{6E011F8D-8F06-4546-8E65-7695F8B6845A}</a:tableStyleId>
              </a:tblPr>
              <a:tblGrid>
                <a:gridCol w="365775"/>
                <a:gridCol w="1614500"/>
                <a:gridCol w="1606975"/>
              </a:tblGrid>
              <a:tr h="324125">
                <a:tc>
                  <a:txBody>
                    <a:bodyPr/>
                    <a:lstStyle/>
                    <a:p>
                      <a:pPr indent="0" lvl="0" marL="0" rtl="0" algn="l">
                        <a:spcBef>
                          <a:spcPts val="0"/>
                        </a:spcBef>
                        <a:spcAft>
                          <a:spcPts val="0"/>
                        </a:spcAft>
                        <a:buNone/>
                      </a:pPr>
                      <a:r>
                        <a:rPr lang="en" sz="1050">
                          <a:highlight>
                            <a:srgbClr val="FFFFFF"/>
                          </a:highlight>
                        </a:rPr>
                        <a:t>K </a:t>
                      </a:r>
                      <a:endParaRPr sz="1050">
                        <a:highlight>
                          <a:srgbClr val="FFFFFF"/>
                        </a:highlight>
                      </a:endParaRPr>
                    </a:p>
                  </a:txBody>
                  <a:tcPr marT="63500" marB="63500" marR="63500" marL="63500">
                    <a:solidFill>
                      <a:srgbClr val="FFFFFF"/>
                    </a:solidFill>
                  </a:tcPr>
                </a:tc>
                <a:tc>
                  <a:txBody>
                    <a:bodyPr/>
                    <a:lstStyle/>
                    <a:p>
                      <a:pPr indent="0" lvl="0" marL="0" rtl="0" algn="l">
                        <a:spcBef>
                          <a:spcPts val="0"/>
                        </a:spcBef>
                        <a:spcAft>
                          <a:spcPts val="0"/>
                        </a:spcAft>
                        <a:buNone/>
                      </a:pPr>
                      <a:r>
                        <a:rPr lang="en" sz="1050">
                          <a:highlight>
                            <a:srgbClr val="FFFFFF"/>
                          </a:highlight>
                        </a:rPr>
                        <a:t>Time taken for BWT (s)</a:t>
                      </a:r>
                      <a:endParaRPr sz="1050">
                        <a:highlight>
                          <a:srgbClr val="FFFFFF"/>
                        </a:highlight>
                      </a:endParaRPr>
                    </a:p>
                  </a:txBody>
                  <a:tcPr marT="63500" marB="63500" marR="63500" marL="63500">
                    <a:solidFill>
                      <a:srgbClr val="FFFFFF"/>
                    </a:solidFill>
                  </a:tcPr>
                </a:tc>
                <a:tc>
                  <a:txBody>
                    <a:bodyPr/>
                    <a:lstStyle/>
                    <a:p>
                      <a:pPr indent="0" lvl="0" marL="0" rtl="0" algn="l">
                        <a:spcBef>
                          <a:spcPts val="0"/>
                        </a:spcBef>
                        <a:spcAft>
                          <a:spcPts val="0"/>
                        </a:spcAft>
                        <a:buNone/>
                      </a:pPr>
                      <a:r>
                        <a:rPr lang="en" sz="1050">
                          <a:highlight>
                            <a:srgbClr val="FFFFFF"/>
                          </a:highlight>
                        </a:rPr>
                        <a:t>Time taken for IBWT (s)</a:t>
                      </a:r>
                      <a:endParaRPr sz="1050">
                        <a:highlight>
                          <a:srgbClr val="FFFFFF"/>
                        </a:highlight>
                      </a:endParaRPr>
                    </a:p>
                  </a:txBody>
                  <a:tcPr marT="63500" marB="63500" marR="63500" marL="63500">
                    <a:solidFill>
                      <a:srgbClr val="FFFFFF"/>
                    </a:solidFill>
                  </a:tcPr>
                </a:tc>
              </a:tr>
              <a:tr h="277875">
                <a:tc>
                  <a:txBody>
                    <a:bodyPr/>
                    <a:lstStyle/>
                    <a:p>
                      <a:pPr indent="0" lvl="0" marL="0" rtl="0" algn="l">
                        <a:spcBef>
                          <a:spcPts val="0"/>
                        </a:spcBef>
                        <a:spcAft>
                          <a:spcPts val="0"/>
                        </a:spcAft>
                        <a:buNone/>
                      </a:pPr>
                      <a:r>
                        <a:rPr lang="en" sz="1050">
                          <a:highlight>
                            <a:srgbClr val="FFFFFF"/>
                          </a:highlight>
                        </a:rPr>
                        <a:t>5</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0.3420865535736084</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0.02496957778930664</a:t>
                      </a:r>
                      <a:endParaRPr sz="1050">
                        <a:highlight>
                          <a:srgbClr val="FFFFFF"/>
                        </a:highlight>
                      </a:endParaRPr>
                    </a:p>
                  </a:txBody>
                  <a:tcPr marT="63500" marB="63500" marR="63500" marL="63500">
                    <a:solidFill>
                      <a:srgbClr val="FFFFFF"/>
                    </a:solidFill>
                  </a:tcPr>
                </a:tc>
              </a:tr>
              <a:tr h="268675">
                <a:tc>
                  <a:txBody>
                    <a:bodyPr/>
                    <a:lstStyle/>
                    <a:p>
                      <a:pPr indent="0" lvl="0" marL="0" rtl="0" algn="l">
                        <a:spcBef>
                          <a:spcPts val="0"/>
                        </a:spcBef>
                        <a:spcAft>
                          <a:spcPts val="0"/>
                        </a:spcAft>
                        <a:buNone/>
                      </a:pPr>
                      <a:r>
                        <a:rPr lang="en" sz="1050">
                          <a:highlight>
                            <a:srgbClr val="FFFFFF"/>
                          </a:highlight>
                        </a:rPr>
                        <a:t>10</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0.2981719970703125</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0.05086636543273926</a:t>
                      </a:r>
                      <a:endParaRPr sz="1050">
                        <a:highlight>
                          <a:srgbClr val="FFFFFF"/>
                        </a:highlight>
                      </a:endParaRPr>
                    </a:p>
                  </a:txBody>
                  <a:tcPr marT="63500" marB="63500" marR="63500" marL="63500">
                    <a:solidFill>
                      <a:srgbClr val="FFFFFF"/>
                    </a:solidFill>
                  </a:tcPr>
                </a:tc>
              </a:tr>
              <a:tr h="268675">
                <a:tc>
                  <a:txBody>
                    <a:bodyPr/>
                    <a:lstStyle/>
                    <a:p>
                      <a:pPr indent="0" lvl="0" marL="0" rtl="0" algn="l">
                        <a:spcBef>
                          <a:spcPts val="0"/>
                        </a:spcBef>
                        <a:spcAft>
                          <a:spcPts val="0"/>
                        </a:spcAft>
                        <a:buNone/>
                      </a:pPr>
                      <a:r>
                        <a:rPr lang="en" sz="1050">
                          <a:highlight>
                            <a:srgbClr val="FFFFFF"/>
                          </a:highlight>
                        </a:rPr>
                        <a:t>15</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0.37403035163879395</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0.10572409629821777</a:t>
                      </a:r>
                      <a:endParaRPr sz="1050">
                        <a:highlight>
                          <a:srgbClr val="FFFFFF"/>
                        </a:highlight>
                      </a:endParaRPr>
                    </a:p>
                  </a:txBody>
                  <a:tcPr marT="63500" marB="63500" marR="63500" marL="63500">
                    <a:solidFill>
                      <a:srgbClr val="FFFFFF"/>
                    </a:solidFill>
                  </a:tcPr>
                </a:tc>
              </a:tr>
              <a:tr h="293400">
                <a:tc>
                  <a:txBody>
                    <a:bodyPr/>
                    <a:lstStyle/>
                    <a:p>
                      <a:pPr indent="0" lvl="0" marL="0" rtl="0" algn="l">
                        <a:spcBef>
                          <a:spcPts val="0"/>
                        </a:spcBef>
                        <a:spcAft>
                          <a:spcPts val="0"/>
                        </a:spcAft>
                        <a:buNone/>
                      </a:pPr>
                      <a:r>
                        <a:rPr lang="en" sz="1050">
                          <a:highlight>
                            <a:srgbClr val="FFFFFF"/>
                          </a:highlight>
                        </a:rPr>
                        <a:t>20</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0.38300490379333496</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0.18550515174865723</a:t>
                      </a:r>
                      <a:endParaRPr sz="1050">
                        <a:highlight>
                          <a:srgbClr val="FFFFFF"/>
                        </a:highlight>
                      </a:endParaRPr>
                    </a:p>
                  </a:txBody>
                  <a:tcPr marT="63500" marB="63500" marR="63500" marL="63500">
                    <a:solidFill>
                      <a:srgbClr val="FFFFFF"/>
                    </a:solidFill>
                  </a:tcPr>
                </a:tc>
              </a:tr>
              <a:tr h="261475">
                <a:tc>
                  <a:txBody>
                    <a:bodyPr/>
                    <a:lstStyle/>
                    <a:p>
                      <a:pPr indent="0" lvl="0" marL="0" rtl="0" algn="l">
                        <a:spcBef>
                          <a:spcPts val="0"/>
                        </a:spcBef>
                        <a:spcAft>
                          <a:spcPts val="0"/>
                        </a:spcAft>
                        <a:buNone/>
                      </a:pPr>
                      <a:r>
                        <a:rPr lang="en" sz="1050">
                          <a:highlight>
                            <a:srgbClr val="FFFFFF"/>
                          </a:highlight>
                        </a:rPr>
                        <a:t>25</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0.37602734565734863</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0.279221773147583</a:t>
                      </a:r>
                      <a:endParaRPr sz="1050">
                        <a:highlight>
                          <a:srgbClr val="FFFFFF"/>
                        </a:highlight>
                      </a:endParaRPr>
                    </a:p>
                  </a:txBody>
                  <a:tcPr marT="63500" marB="63500" marR="63500" marL="63500">
                    <a:solidFill>
                      <a:srgbClr val="FFFFFF"/>
                    </a:solidFill>
                  </a:tcPr>
                </a:tc>
              </a:tr>
            </a:tbl>
          </a:graphicData>
        </a:graphic>
      </p:graphicFrame>
      <p:graphicFrame>
        <p:nvGraphicFramePr>
          <p:cNvPr id="523" name="Google Shape;523;p79"/>
          <p:cNvGraphicFramePr/>
          <p:nvPr/>
        </p:nvGraphicFramePr>
        <p:xfrm>
          <a:off x="4917525" y="1006750"/>
          <a:ext cx="3000000" cy="3000000"/>
        </p:xfrm>
        <a:graphic>
          <a:graphicData uri="http://schemas.openxmlformats.org/drawingml/2006/table">
            <a:tbl>
              <a:tblPr>
                <a:noFill/>
                <a:tableStyleId>{6E011F8D-8F06-4546-8E65-7695F8B6845A}</a:tableStyleId>
              </a:tblPr>
              <a:tblGrid>
                <a:gridCol w="499800"/>
                <a:gridCol w="1511075"/>
                <a:gridCol w="1571975"/>
              </a:tblGrid>
              <a:tr h="12700">
                <a:tc>
                  <a:txBody>
                    <a:bodyPr/>
                    <a:lstStyle/>
                    <a:p>
                      <a:pPr indent="0" lvl="0" marL="0" rtl="0" algn="l">
                        <a:spcBef>
                          <a:spcPts val="0"/>
                        </a:spcBef>
                        <a:spcAft>
                          <a:spcPts val="0"/>
                        </a:spcAft>
                        <a:buNone/>
                      </a:pPr>
                      <a:r>
                        <a:rPr lang="en" sz="1050">
                          <a:highlight>
                            <a:srgbClr val="FFFFFF"/>
                          </a:highlight>
                        </a:rPr>
                        <a:t>K </a:t>
                      </a:r>
                      <a:endParaRPr sz="1050">
                        <a:highlight>
                          <a:srgbClr val="FFFFFF"/>
                        </a:highlight>
                      </a:endParaRPr>
                    </a:p>
                  </a:txBody>
                  <a:tcPr marT="63500" marB="63500" marR="63500" marL="63500">
                    <a:solidFill>
                      <a:srgbClr val="FFFFFF"/>
                    </a:solidFill>
                  </a:tcPr>
                </a:tc>
                <a:tc>
                  <a:txBody>
                    <a:bodyPr/>
                    <a:lstStyle/>
                    <a:p>
                      <a:pPr indent="0" lvl="0" marL="0" rtl="0" algn="l">
                        <a:spcBef>
                          <a:spcPts val="0"/>
                        </a:spcBef>
                        <a:spcAft>
                          <a:spcPts val="0"/>
                        </a:spcAft>
                        <a:buNone/>
                      </a:pPr>
                      <a:r>
                        <a:rPr lang="en" sz="1050">
                          <a:highlight>
                            <a:srgbClr val="FFFFFF"/>
                          </a:highlight>
                        </a:rPr>
                        <a:t>Time taken for BWT (s)</a:t>
                      </a:r>
                      <a:endParaRPr sz="1050">
                        <a:highlight>
                          <a:srgbClr val="FFFFFF"/>
                        </a:highlight>
                      </a:endParaRPr>
                    </a:p>
                  </a:txBody>
                  <a:tcPr marT="63500" marB="63500" marR="63500" marL="63500">
                    <a:solidFill>
                      <a:srgbClr val="FFFFFF"/>
                    </a:solidFill>
                  </a:tcPr>
                </a:tc>
                <a:tc>
                  <a:txBody>
                    <a:bodyPr/>
                    <a:lstStyle/>
                    <a:p>
                      <a:pPr indent="0" lvl="0" marL="0" rtl="0" algn="l">
                        <a:spcBef>
                          <a:spcPts val="0"/>
                        </a:spcBef>
                        <a:spcAft>
                          <a:spcPts val="0"/>
                        </a:spcAft>
                        <a:buNone/>
                      </a:pPr>
                      <a:r>
                        <a:rPr lang="en" sz="1050">
                          <a:highlight>
                            <a:srgbClr val="FFFFFF"/>
                          </a:highlight>
                        </a:rPr>
                        <a:t>Time taken for IBWT (s)</a:t>
                      </a:r>
                      <a:endParaRPr sz="1050">
                        <a:highlight>
                          <a:srgbClr val="FFFFFF"/>
                        </a:highlight>
                      </a:endParaRPr>
                    </a:p>
                  </a:txBody>
                  <a:tcPr marT="63500" marB="63500" marR="63500" marL="63500">
                    <a:solidFill>
                      <a:srgbClr val="FFFFFF"/>
                    </a:solidFill>
                  </a:tcPr>
                </a:tc>
              </a:tr>
              <a:tr h="234375">
                <a:tc>
                  <a:txBody>
                    <a:bodyPr/>
                    <a:lstStyle/>
                    <a:p>
                      <a:pPr indent="0" lvl="0" marL="0" rtl="0" algn="l">
                        <a:spcBef>
                          <a:spcPts val="0"/>
                        </a:spcBef>
                        <a:spcAft>
                          <a:spcPts val="0"/>
                        </a:spcAft>
                        <a:buNone/>
                      </a:pPr>
                      <a:r>
                        <a:rPr lang="en" sz="1050">
                          <a:highlight>
                            <a:srgbClr val="FFFFFF"/>
                          </a:highlight>
                        </a:rPr>
                        <a:t>5</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0.140287</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0.121380</a:t>
                      </a:r>
                      <a:endParaRPr sz="1050">
                        <a:highlight>
                          <a:srgbClr val="FFFFFF"/>
                        </a:highlight>
                      </a:endParaRPr>
                    </a:p>
                  </a:txBody>
                  <a:tcPr marT="63500" marB="63500" marR="63500" marL="63500">
                    <a:solidFill>
                      <a:srgbClr val="FFFFFF"/>
                    </a:solidFill>
                  </a:tcPr>
                </a:tc>
              </a:tr>
              <a:tr h="261975">
                <a:tc>
                  <a:txBody>
                    <a:bodyPr/>
                    <a:lstStyle/>
                    <a:p>
                      <a:pPr indent="0" lvl="0" marL="0" rtl="0" algn="l">
                        <a:spcBef>
                          <a:spcPts val="0"/>
                        </a:spcBef>
                        <a:spcAft>
                          <a:spcPts val="0"/>
                        </a:spcAft>
                        <a:buNone/>
                      </a:pPr>
                      <a:r>
                        <a:rPr lang="en" sz="1050">
                          <a:highlight>
                            <a:srgbClr val="FFFFFF"/>
                          </a:highlight>
                        </a:rPr>
                        <a:t>10</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0.152774</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0.565675</a:t>
                      </a:r>
                      <a:endParaRPr sz="1050">
                        <a:highlight>
                          <a:srgbClr val="FFFFFF"/>
                        </a:highlight>
                      </a:endParaRPr>
                    </a:p>
                  </a:txBody>
                  <a:tcPr marT="63500" marB="63500" marR="63500" marL="63500">
                    <a:solidFill>
                      <a:srgbClr val="FFFFFF"/>
                    </a:solidFill>
                  </a:tcPr>
                </a:tc>
              </a:tr>
              <a:tr h="188375">
                <a:tc>
                  <a:txBody>
                    <a:bodyPr/>
                    <a:lstStyle/>
                    <a:p>
                      <a:pPr indent="0" lvl="0" marL="0" rtl="0" algn="l">
                        <a:spcBef>
                          <a:spcPts val="0"/>
                        </a:spcBef>
                        <a:spcAft>
                          <a:spcPts val="0"/>
                        </a:spcAft>
                        <a:buNone/>
                      </a:pPr>
                      <a:r>
                        <a:rPr lang="en" sz="1050">
                          <a:highlight>
                            <a:srgbClr val="FFFFFF"/>
                          </a:highlight>
                        </a:rPr>
                        <a:t>15</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0.186439</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1.189235</a:t>
                      </a:r>
                      <a:endParaRPr sz="1050">
                        <a:highlight>
                          <a:srgbClr val="FFFFFF"/>
                        </a:highlight>
                      </a:endParaRPr>
                    </a:p>
                  </a:txBody>
                  <a:tcPr marT="63500" marB="63500" marR="63500" marL="63500">
                    <a:solidFill>
                      <a:srgbClr val="FFFFFF"/>
                    </a:solidFill>
                  </a:tcPr>
                </a:tc>
              </a:tr>
              <a:tr h="252775">
                <a:tc>
                  <a:txBody>
                    <a:bodyPr/>
                    <a:lstStyle/>
                    <a:p>
                      <a:pPr indent="0" lvl="0" marL="0" rtl="0" algn="l">
                        <a:spcBef>
                          <a:spcPts val="0"/>
                        </a:spcBef>
                        <a:spcAft>
                          <a:spcPts val="0"/>
                        </a:spcAft>
                        <a:buNone/>
                      </a:pPr>
                      <a:r>
                        <a:rPr lang="en" sz="1050">
                          <a:highlight>
                            <a:srgbClr val="FFFFFF"/>
                          </a:highlight>
                        </a:rPr>
                        <a:t>20</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0.192212</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2.592653</a:t>
                      </a:r>
                      <a:endParaRPr sz="1050">
                        <a:highlight>
                          <a:srgbClr val="FFFFFF"/>
                        </a:highlight>
                      </a:endParaRPr>
                    </a:p>
                  </a:txBody>
                  <a:tcPr marT="63500" marB="63500" marR="63500" marL="63500">
                    <a:solidFill>
                      <a:srgbClr val="FFFFFF"/>
                    </a:solidFill>
                  </a:tcPr>
                </a:tc>
              </a:tr>
              <a:tr h="12700">
                <a:tc>
                  <a:txBody>
                    <a:bodyPr/>
                    <a:lstStyle/>
                    <a:p>
                      <a:pPr indent="0" lvl="0" marL="0" rtl="0" algn="l">
                        <a:spcBef>
                          <a:spcPts val="0"/>
                        </a:spcBef>
                        <a:spcAft>
                          <a:spcPts val="0"/>
                        </a:spcAft>
                        <a:buNone/>
                      </a:pPr>
                      <a:r>
                        <a:rPr lang="en" sz="1050">
                          <a:highlight>
                            <a:srgbClr val="FFFFFF"/>
                          </a:highlight>
                        </a:rPr>
                        <a:t>25</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0.190146</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4.772273</a:t>
                      </a:r>
                      <a:endParaRPr sz="1050">
                        <a:highlight>
                          <a:srgbClr val="FFFFFF"/>
                        </a:highlight>
                      </a:endParaRPr>
                    </a:p>
                  </a:txBody>
                  <a:tcPr marT="63500" marB="63500" marR="63500" marL="63500">
                    <a:solidFill>
                      <a:srgbClr val="FFFFFF"/>
                    </a:solidFill>
                  </a:tcPr>
                </a:tc>
              </a:tr>
            </a:tbl>
          </a:graphicData>
        </a:graphic>
      </p:graphicFrame>
      <p:graphicFrame>
        <p:nvGraphicFramePr>
          <p:cNvPr id="524" name="Google Shape;524;p79"/>
          <p:cNvGraphicFramePr/>
          <p:nvPr/>
        </p:nvGraphicFramePr>
        <p:xfrm>
          <a:off x="632400" y="3215350"/>
          <a:ext cx="3000000" cy="3000000"/>
        </p:xfrm>
        <a:graphic>
          <a:graphicData uri="http://schemas.openxmlformats.org/drawingml/2006/table">
            <a:tbl>
              <a:tblPr>
                <a:noFill/>
                <a:tableStyleId>{6E011F8D-8F06-4546-8E65-7695F8B6845A}</a:tableStyleId>
              </a:tblPr>
              <a:tblGrid>
                <a:gridCol w="397150"/>
                <a:gridCol w="1583125"/>
                <a:gridCol w="1671375"/>
              </a:tblGrid>
              <a:tr h="270750">
                <a:tc>
                  <a:txBody>
                    <a:bodyPr/>
                    <a:lstStyle/>
                    <a:p>
                      <a:pPr indent="0" lvl="0" marL="0" rtl="0" algn="l">
                        <a:spcBef>
                          <a:spcPts val="0"/>
                        </a:spcBef>
                        <a:spcAft>
                          <a:spcPts val="0"/>
                        </a:spcAft>
                        <a:buNone/>
                      </a:pPr>
                      <a:r>
                        <a:rPr lang="en" sz="1050">
                          <a:highlight>
                            <a:srgbClr val="FFFFFF"/>
                          </a:highlight>
                        </a:rPr>
                        <a:t>K </a:t>
                      </a:r>
                      <a:endParaRPr sz="1050">
                        <a:highlight>
                          <a:srgbClr val="FFFFFF"/>
                        </a:highlight>
                      </a:endParaRPr>
                    </a:p>
                  </a:txBody>
                  <a:tcPr marT="63500" marB="63500" marR="63500" marL="63500">
                    <a:solidFill>
                      <a:srgbClr val="FFFFFF"/>
                    </a:solidFill>
                  </a:tcPr>
                </a:tc>
                <a:tc>
                  <a:txBody>
                    <a:bodyPr/>
                    <a:lstStyle/>
                    <a:p>
                      <a:pPr indent="0" lvl="0" marL="0" rtl="0" algn="l">
                        <a:spcBef>
                          <a:spcPts val="0"/>
                        </a:spcBef>
                        <a:spcAft>
                          <a:spcPts val="0"/>
                        </a:spcAft>
                        <a:buNone/>
                      </a:pPr>
                      <a:r>
                        <a:rPr lang="en" sz="1050">
                          <a:highlight>
                            <a:srgbClr val="FFFFFF"/>
                          </a:highlight>
                        </a:rPr>
                        <a:t>Time taken for BWT (s)</a:t>
                      </a:r>
                      <a:endParaRPr sz="1050">
                        <a:highlight>
                          <a:srgbClr val="FFFFFF"/>
                        </a:highlight>
                      </a:endParaRPr>
                    </a:p>
                  </a:txBody>
                  <a:tcPr marT="63500" marB="63500" marR="63500" marL="63500">
                    <a:solidFill>
                      <a:srgbClr val="FFFFFF"/>
                    </a:solidFill>
                  </a:tcPr>
                </a:tc>
                <a:tc>
                  <a:txBody>
                    <a:bodyPr/>
                    <a:lstStyle/>
                    <a:p>
                      <a:pPr indent="0" lvl="0" marL="0" rtl="0" algn="l">
                        <a:spcBef>
                          <a:spcPts val="0"/>
                        </a:spcBef>
                        <a:spcAft>
                          <a:spcPts val="0"/>
                        </a:spcAft>
                        <a:buNone/>
                      </a:pPr>
                      <a:r>
                        <a:rPr lang="en" sz="1050">
                          <a:highlight>
                            <a:srgbClr val="FFFFFF"/>
                          </a:highlight>
                        </a:rPr>
                        <a:t>Time taken for IBWT (s)</a:t>
                      </a:r>
                      <a:endParaRPr sz="1050">
                        <a:highlight>
                          <a:srgbClr val="FFFFFF"/>
                        </a:highlight>
                      </a:endParaRPr>
                    </a:p>
                  </a:txBody>
                  <a:tcPr marT="63500" marB="63500" marR="63500" marL="63500">
                    <a:solidFill>
                      <a:srgbClr val="FFFFFF"/>
                    </a:solidFill>
                  </a:tcPr>
                </a:tc>
              </a:tr>
              <a:tr h="288600">
                <a:tc>
                  <a:txBody>
                    <a:bodyPr/>
                    <a:lstStyle/>
                    <a:p>
                      <a:pPr indent="0" lvl="0" marL="0" rtl="0" algn="l">
                        <a:spcBef>
                          <a:spcPts val="0"/>
                        </a:spcBef>
                        <a:spcAft>
                          <a:spcPts val="0"/>
                        </a:spcAft>
                        <a:buNone/>
                      </a:pPr>
                      <a:r>
                        <a:rPr lang="en" sz="1050">
                          <a:highlight>
                            <a:srgbClr val="FFFFFF"/>
                          </a:highlight>
                        </a:rPr>
                        <a:t>5</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98.2277459</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0.1358753</a:t>
                      </a:r>
                      <a:endParaRPr sz="1050">
                        <a:highlight>
                          <a:srgbClr val="FFFFFF"/>
                        </a:highlight>
                      </a:endParaRPr>
                    </a:p>
                  </a:txBody>
                  <a:tcPr marT="63500" marB="63500" marR="63500" marL="63500">
                    <a:solidFill>
                      <a:srgbClr val="FFFFFF"/>
                    </a:solidFill>
                  </a:tcPr>
                </a:tc>
              </a:tr>
              <a:tr h="288600">
                <a:tc>
                  <a:txBody>
                    <a:bodyPr/>
                    <a:lstStyle/>
                    <a:p>
                      <a:pPr indent="0" lvl="0" marL="0" rtl="0" algn="l">
                        <a:spcBef>
                          <a:spcPts val="0"/>
                        </a:spcBef>
                        <a:spcAft>
                          <a:spcPts val="0"/>
                        </a:spcAft>
                        <a:buNone/>
                      </a:pPr>
                      <a:r>
                        <a:rPr lang="en" sz="1050">
                          <a:highlight>
                            <a:srgbClr val="FFFFFF"/>
                          </a:highlight>
                        </a:rPr>
                        <a:t>10</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74.7768807</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0.0930074</a:t>
                      </a:r>
                      <a:endParaRPr sz="1050">
                        <a:highlight>
                          <a:srgbClr val="FFFFFF"/>
                        </a:highlight>
                      </a:endParaRPr>
                    </a:p>
                  </a:txBody>
                  <a:tcPr marT="63500" marB="63500" marR="63500" marL="63500">
                    <a:solidFill>
                      <a:srgbClr val="FFFFFF"/>
                    </a:solidFill>
                  </a:tcPr>
                </a:tc>
              </a:tr>
              <a:tr h="288600">
                <a:tc>
                  <a:txBody>
                    <a:bodyPr/>
                    <a:lstStyle/>
                    <a:p>
                      <a:pPr indent="0" lvl="0" marL="0" rtl="0" algn="l">
                        <a:spcBef>
                          <a:spcPts val="0"/>
                        </a:spcBef>
                        <a:spcAft>
                          <a:spcPts val="0"/>
                        </a:spcAft>
                        <a:buNone/>
                      </a:pPr>
                      <a:r>
                        <a:rPr lang="en" sz="1050">
                          <a:highlight>
                            <a:srgbClr val="FFFFFF"/>
                          </a:highlight>
                        </a:rPr>
                        <a:t>15</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75.9185703</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0.1274475</a:t>
                      </a:r>
                      <a:endParaRPr sz="1050">
                        <a:highlight>
                          <a:srgbClr val="FFFFFF"/>
                        </a:highlight>
                      </a:endParaRPr>
                    </a:p>
                  </a:txBody>
                  <a:tcPr marT="63500" marB="63500" marR="63500" marL="63500">
                    <a:solidFill>
                      <a:srgbClr val="FFFFFF"/>
                    </a:solidFill>
                  </a:tcPr>
                </a:tc>
              </a:tr>
              <a:tr h="288600">
                <a:tc>
                  <a:txBody>
                    <a:bodyPr/>
                    <a:lstStyle/>
                    <a:p>
                      <a:pPr indent="0" lvl="0" marL="0" rtl="0" algn="l">
                        <a:spcBef>
                          <a:spcPts val="0"/>
                        </a:spcBef>
                        <a:spcAft>
                          <a:spcPts val="0"/>
                        </a:spcAft>
                        <a:buNone/>
                      </a:pPr>
                      <a:r>
                        <a:rPr lang="en" sz="1050">
                          <a:highlight>
                            <a:srgbClr val="FFFFFF"/>
                          </a:highlight>
                        </a:rPr>
                        <a:t>20</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74.7621887</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0.1845562</a:t>
                      </a:r>
                      <a:endParaRPr sz="1050">
                        <a:highlight>
                          <a:srgbClr val="FFFFFF"/>
                        </a:highlight>
                      </a:endParaRPr>
                    </a:p>
                  </a:txBody>
                  <a:tcPr marT="63500" marB="63500" marR="63500" marL="63500">
                    <a:solidFill>
                      <a:srgbClr val="FFFFFF"/>
                    </a:solidFill>
                  </a:tcPr>
                </a:tc>
              </a:tr>
              <a:tr h="288600">
                <a:tc>
                  <a:txBody>
                    <a:bodyPr/>
                    <a:lstStyle/>
                    <a:p>
                      <a:pPr indent="0" lvl="0" marL="0" rtl="0" algn="l">
                        <a:spcBef>
                          <a:spcPts val="0"/>
                        </a:spcBef>
                        <a:spcAft>
                          <a:spcPts val="0"/>
                        </a:spcAft>
                        <a:buNone/>
                      </a:pPr>
                      <a:r>
                        <a:rPr lang="en" sz="1050">
                          <a:highlight>
                            <a:srgbClr val="FFFFFF"/>
                          </a:highlight>
                        </a:rPr>
                        <a:t>25</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94.1470351</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0.7468491</a:t>
                      </a:r>
                      <a:endParaRPr sz="1050">
                        <a:highlight>
                          <a:srgbClr val="FFFFFF"/>
                        </a:highlight>
                      </a:endParaRPr>
                    </a:p>
                  </a:txBody>
                  <a:tcPr marT="63500" marB="63500" marR="63500" marL="63500">
                    <a:solidFill>
                      <a:srgbClr val="FFFFFF"/>
                    </a:solidFill>
                  </a:tcPr>
                </a:tc>
              </a:tr>
            </a:tbl>
          </a:graphicData>
        </a:graphic>
      </p:graphicFrame>
      <p:graphicFrame>
        <p:nvGraphicFramePr>
          <p:cNvPr id="525" name="Google Shape;525;p79"/>
          <p:cNvGraphicFramePr/>
          <p:nvPr/>
        </p:nvGraphicFramePr>
        <p:xfrm>
          <a:off x="4972475" y="3219450"/>
          <a:ext cx="3000000" cy="3000000"/>
        </p:xfrm>
        <a:graphic>
          <a:graphicData uri="http://schemas.openxmlformats.org/drawingml/2006/table">
            <a:tbl>
              <a:tblPr>
                <a:noFill/>
                <a:tableStyleId>{2BA4DC88-4618-4A76-85FE-1DCEEB5F74C2}</a:tableStyleId>
              </a:tblPr>
              <a:tblGrid>
                <a:gridCol w="285750"/>
                <a:gridCol w="1565525"/>
                <a:gridCol w="1600425"/>
              </a:tblGrid>
              <a:tr h="285750">
                <a:tc>
                  <a:txBody>
                    <a:bodyPr/>
                    <a:lstStyle/>
                    <a:p>
                      <a:pPr indent="0" lvl="0" marL="0" rtl="0" algn="l">
                        <a:lnSpc>
                          <a:spcPct val="115000"/>
                        </a:lnSpc>
                        <a:spcBef>
                          <a:spcPts val="0"/>
                        </a:spcBef>
                        <a:spcAft>
                          <a:spcPts val="0"/>
                        </a:spcAft>
                        <a:buNone/>
                      </a:pPr>
                      <a:r>
                        <a:rPr lang="en" sz="1050">
                          <a:highlight>
                            <a:srgbClr val="FFFFFF"/>
                          </a:highlight>
                        </a:rPr>
                        <a:t>K </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Time taken for BWT (s)</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Time taken for IBWT (s)</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85750">
                <a:tc>
                  <a:txBody>
                    <a:bodyPr/>
                    <a:lstStyle/>
                    <a:p>
                      <a:pPr indent="0" lvl="0" marL="0" rtl="0" algn="l">
                        <a:lnSpc>
                          <a:spcPct val="115000"/>
                        </a:lnSpc>
                        <a:spcBef>
                          <a:spcPts val="0"/>
                        </a:spcBef>
                        <a:spcAft>
                          <a:spcPts val="0"/>
                        </a:spcAft>
                        <a:buNone/>
                      </a:pPr>
                      <a:r>
                        <a:rPr lang="en" sz="1050">
                          <a:highlight>
                            <a:srgbClr val="FFFFFF"/>
                          </a:highlight>
                        </a:rPr>
                        <a:t>5</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0.193696</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 0.177949</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85750">
                <a:tc>
                  <a:txBody>
                    <a:bodyPr/>
                    <a:lstStyle/>
                    <a:p>
                      <a:pPr indent="0" lvl="0" marL="0" rtl="0" algn="l">
                        <a:lnSpc>
                          <a:spcPct val="115000"/>
                        </a:lnSpc>
                        <a:spcBef>
                          <a:spcPts val="0"/>
                        </a:spcBef>
                        <a:spcAft>
                          <a:spcPts val="0"/>
                        </a:spcAft>
                        <a:buNone/>
                      </a:pPr>
                      <a:r>
                        <a:rPr lang="en" sz="1050">
                          <a:highlight>
                            <a:srgbClr val="FFFFFF"/>
                          </a:highlight>
                        </a:rPr>
                        <a:t>10</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0.246129</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0.251371</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85750">
                <a:tc>
                  <a:txBody>
                    <a:bodyPr/>
                    <a:lstStyle/>
                    <a:p>
                      <a:pPr indent="0" lvl="0" marL="0" rtl="0" algn="l">
                        <a:lnSpc>
                          <a:spcPct val="115000"/>
                        </a:lnSpc>
                        <a:spcBef>
                          <a:spcPts val="0"/>
                        </a:spcBef>
                        <a:spcAft>
                          <a:spcPts val="0"/>
                        </a:spcAft>
                        <a:buNone/>
                      </a:pPr>
                      <a:r>
                        <a:rPr lang="en" sz="1050">
                          <a:highlight>
                            <a:srgbClr val="FFFFFF"/>
                          </a:highlight>
                        </a:rPr>
                        <a:t>15</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0.237819</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0.396306</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85750">
                <a:tc>
                  <a:txBody>
                    <a:bodyPr/>
                    <a:lstStyle/>
                    <a:p>
                      <a:pPr indent="0" lvl="0" marL="0" rtl="0" algn="l">
                        <a:lnSpc>
                          <a:spcPct val="115000"/>
                        </a:lnSpc>
                        <a:spcBef>
                          <a:spcPts val="0"/>
                        </a:spcBef>
                        <a:spcAft>
                          <a:spcPts val="0"/>
                        </a:spcAft>
                        <a:buNone/>
                      </a:pPr>
                      <a:r>
                        <a:rPr lang="en" sz="1050">
                          <a:highlight>
                            <a:srgbClr val="FFFFFF"/>
                          </a:highlight>
                        </a:rPr>
                        <a:t>20</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0.278681</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0.661648</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85750">
                <a:tc>
                  <a:txBody>
                    <a:bodyPr/>
                    <a:lstStyle/>
                    <a:p>
                      <a:pPr indent="0" lvl="0" marL="0" rtl="0" algn="l">
                        <a:lnSpc>
                          <a:spcPct val="115000"/>
                        </a:lnSpc>
                        <a:spcBef>
                          <a:spcPts val="0"/>
                        </a:spcBef>
                        <a:spcAft>
                          <a:spcPts val="0"/>
                        </a:spcAft>
                        <a:buNone/>
                      </a:pPr>
                      <a:r>
                        <a:rPr lang="en" sz="1050">
                          <a:highlight>
                            <a:srgbClr val="FFFFFF"/>
                          </a:highlight>
                        </a:rPr>
                        <a:t>25</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 0.331872</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1.011497</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0"/>
          <p:cNvSpPr txBox="1"/>
          <p:nvPr>
            <p:ph type="title"/>
          </p:nvPr>
        </p:nvSpPr>
        <p:spPr>
          <a:xfrm>
            <a:off x="708601" y="291550"/>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Analysis of time complexity (String length: 20000)</a:t>
            </a:r>
            <a:endParaRPr/>
          </a:p>
        </p:txBody>
      </p:sp>
      <p:sp>
        <p:nvSpPr>
          <p:cNvPr id="531" name="Google Shape;531;p80"/>
          <p:cNvSpPr txBox="1"/>
          <p:nvPr/>
        </p:nvSpPr>
        <p:spPr>
          <a:xfrm>
            <a:off x="2080650" y="717525"/>
            <a:ext cx="18126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latin typeface="Anton"/>
                <a:ea typeface="Anton"/>
                <a:cs typeface="Anton"/>
                <a:sym typeface="Anton"/>
              </a:rPr>
              <a:t>Python</a:t>
            </a:r>
            <a:endParaRPr>
              <a:highlight>
                <a:srgbClr val="FFFF00"/>
              </a:highlight>
            </a:endParaRPr>
          </a:p>
        </p:txBody>
      </p:sp>
      <p:sp>
        <p:nvSpPr>
          <p:cNvPr id="532" name="Google Shape;532;p80"/>
          <p:cNvSpPr txBox="1"/>
          <p:nvPr/>
        </p:nvSpPr>
        <p:spPr>
          <a:xfrm>
            <a:off x="5834750" y="717525"/>
            <a:ext cx="1812600" cy="30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highlight>
                  <a:srgbClr val="FFFF00"/>
                </a:highlight>
                <a:latin typeface="Anton"/>
                <a:ea typeface="Anton"/>
                <a:cs typeface="Anton"/>
                <a:sym typeface="Anton"/>
              </a:rPr>
              <a:t>JavaScript</a:t>
            </a:r>
            <a:endParaRPr>
              <a:highlight>
                <a:srgbClr val="FFFF00"/>
              </a:highlight>
            </a:endParaRPr>
          </a:p>
        </p:txBody>
      </p:sp>
      <p:sp>
        <p:nvSpPr>
          <p:cNvPr id="533" name="Google Shape;533;p80"/>
          <p:cNvSpPr txBox="1"/>
          <p:nvPr/>
        </p:nvSpPr>
        <p:spPr>
          <a:xfrm>
            <a:off x="4317263" y="2910550"/>
            <a:ext cx="18126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latin typeface="Anton"/>
                <a:ea typeface="Anton"/>
                <a:cs typeface="Anton"/>
                <a:sym typeface="Anton"/>
              </a:rPr>
              <a:t>Julia</a:t>
            </a:r>
            <a:endParaRPr>
              <a:highlight>
                <a:srgbClr val="FFFF00"/>
              </a:highlight>
            </a:endParaRPr>
          </a:p>
        </p:txBody>
      </p:sp>
      <p:graphicFrame>
        <p:nvGraphicFramePr>
          <p:cNvPr id="534" name="Google Shape;534;p80"/>
          <p:cNvGraphicFramePr/>
          <p:nvPr/>
        </p:nvGraphicFramePr>
        <p:xfrm>
          <a:off x="562275" y="1051438"/>
          <a:ext cx="3000000" cy="3000000"/>
        </p:xfrm>
        <a:graphic>
          <a:graphicData uri="http://schemas.openxmlformats.org/drawingml/2006/table">
            <a:tbl>
              <a:tblPr>
                <a:noFill/>
                <a:tableStyleId>{6E011F8D-8F06-4546-8E65-7695F8B6845A}</a:tableStyleId>
              </a:tblPr>
              <a:tblGrid>
                <a:gridCol w="570875"/>
                <a:gridCol w="1603275"/>
                <a:gridCol w="1672400"/>
              </a:tblGrid>
              <a:tr h="12700">
                <a:tc>
                  <a:txBody>
                    <a:bodyPr/>
                    <a:lstStyle/>
                    <a:p>
                      <a:pPr indent="0" lvl="0" marL="0" rtl="0" algn="l">
                        <a:spcBef>
                          <a:spcPts val="0"/>
                        </a:spcBef>
                        <a:spcAft>
                          <a:spcPts val="0"/>
                        </a:spcAft>
                        <a:buNone/>
                      </a:pPr>
                      <a:r>
                        <a:rPr lang="en" sz="1050">
                          <a:highlight>
                            <a:srgbClr val="FFFFFF"/>
                          </a:highlight>
                        </a:rPr>
                        <a:t>K </a:t>
                      </a:r>
                      <a:endParaRPr sz="1050">
                        <a:highlight>
                          <a:srgbClr val="FFFFFF"/>
                        </a:highlight>
                      </a:endParaRPr>
                    </a:p>
                  </a:txBody>
                  <a:tcPr marT="63500" marB="63500" marR="63500" marL="63500">
                    <a:solidFill>
                      <a:srgbClr val="FFFFFF"/>
                    </a:solidFill>
                  </a:tcPr>
                </a:tc>
                <a:tc>
                  <a:txBody>
                    <a:bodyPr/>
                    <a:lstStyle/>
                    <a:p>
                      <a:pPr indent="0" lvl="0" marL="0" rtl="0" algn="l">
                        <a:spcBef>
                          <a:spcPts val="0"/>
                        </a:spcBef>
                        <a:spcAft>
                          <a:spcPts val="0"/>
                        </a:spcAft>
                        <a:buNone/>
                      </a:pPr>
                      <a:r>
                        <a:rPr lang="en" sz="1050">
                          <a:highlight>
                            <a:srgbClr val="FFFFFF"/>
                          </a:highlight>
                        </a:rPr>
                        <a:t>Time taken for BWT (s)</a:t>
                      </a:r>
                      <a:endParaRPr sz="1050">
                        <a:highlight>
                          <a:srgbClr val="FFFFFF"/>
                        </a:highlight>
                      </a:endParaRPr>
                    </a:p>
                  </a:txBody>
                  <a:tcPr marT="63500" marB="63500" marR="63500" marL="63500">
                    <a:solidFill>
                      <a:srgbClr val="FFFFFF"/>
                    </a:solidFill>
                  </a:tcPr>
                </a:tc>
                <a:tc>
                  <a:txBody>
                    <a:bodyPr/>
                    <a:lstStyle/>
                    <a:p>
                      <a:pPr indent="0" lvl="0" marL="0" rtl="0" algn="l">
                        <a:spcBef>
                          <a:spcPts val="0"/>
                        </a:spcBef>
                        <a:spcAft>
                          <a:spcPts val="0"/>
                        </a:spcAft>
                        <a:buNone/>
                      </a:pPr>
                      <a:r>
                        <a:rPr lang="en" sz="1050">
                          <a:highlight>
                            <a:srgbClr val="FFFFFF"/>
                          </a:highlight>
                        </a:rPr>
                        <a:t>Time taken for IBWT (s)</a:t>
                      </a:r>
                      <a:endParaRPr sz="1050">
                        <a:highlight>
                          <a:srgbClr val="FFFFFF"/>
                        </a:highlight>
                      </a:endParaRPr>
                    </a:p>
                  </a:txBody>
                  <a:tcPr marT="63500" marB="63500" marR="63500" marL="63500">
                    <a:solidFill>
                      <a:srgbClr val="FFFFFF"/>
                    </a:solidFill>
                  </a:tcPr>
                </a:tc>
              </a:tr>
              <a:tr h="12700">
                <a:tc>
                  <a:txBody>
                    <a:bodyPr/>
                    <a:lstStyle/>
                    <a:p>
                      <a:pPr indent="0" lvl="0" marL="0" rtl="0" algn="l">
                        <a:spcBef>
                          <a:spcPts val="0"/>
                        </a:spcBef>
                        <a:spcAft>
                          <a:spcPts val="0"/>
                        </a:spcAft>
                        <a:buNone/>
                      </a:pPr>
                      <a:r>
                        <a:rPr lang="en" sz="1050">
                          <a:highlight>
                            <a:srgbClr val="FFFFFF"/>
                          </a:highlight>
                        </a:rPr>
                        <a:t>5</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2.8863234519958496</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0.17553305625915527</a:t>
                      </a:r>
                      <a:endParaRPr sz="1050">
                        <a:highlight>
                          <a:srgbClr val="FFFFFF"/>
                        </a:highlight>
                      </a:endParaRPr>
                    </a:p>
                  </a:txBody>
                  <a:tcPr marT="63500" marB="63500" marR="63500" marL="63500">
                    <a:solidFill>
                      <a:srgbClr val="FFFFFF"/>
                    </a:solidFill>
                  </a:tcPr>
                </a:tc>
              </a:tr>
              <a:tr h="12700">
                <a:tc>
                  <a:txBody>
                    <a:bodyPr/>
                    <a:lstStyle/>
                    <a:p>
                      <a:pPr indent="0" lvl="0" marL="0" rtl="0" algn="l">
                        <a:spcBef>
                          <a:spcPts val="0"/>
                        </a:spcBef>
                        <a:spcAft>
                          <a:spcPts val="0"/>
                        </a:spcAft>
                        <a:buNone/>
                      </a:pPr>
                      <a:r>
                        <a:rPr lang="en" sz="1050">
                          <a:highlight>
                            <a:srgbClr val="FFFFFF"/>
                          </a:highlight>
                        </a:rPr>
                        <a:t>10</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3.196842908859253</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0.5006504058837891</a:t>
                      </a:r>
                      <a:endParaRPr sz="1050">
                        <a:highlight>
                          <a:srgbClr val="FFFFFF"/>
                        </a:highlight>
                      </a:endParaRPr>
                    </a:p>
                  </a:txBody>
                  <a:tcPr marT="63500" marB="63500" marR="63500" marL="63500">
                    <a:solidFill>
                      <a:srgbClr val="FFFFFF"/>
                    </a:solidFill>
                  </a:tcPr>
                </a:tc>
              </a:tr>
              <a:tr h="12700">
                <a:tc>
                  <a:txBody>
                    <a:bodyPr/>
                    <a:lstStyle/>
                    <a:p>
                      <a:pPr indent="0" lvl="0" marL="0" rtl="0" algn="l">
                        <a:spcBef>
                          <a:spcPts val="0"/>
                        </a:spcBef>
                        <a:spcAft>
                          <a:spcPts val="0"/>
                        </a:spcAft>
                        <a:buNone/>
                      </a:pPr>
                      <a:r>
                        <a:rPr lang="en" sz="1050">
                          <a:highlight>
                            <a:srgbClr val="FFFFFF"/>
                          </a:highlight>
                        </a:rPr>
                        <a:t>15</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3.436218023300171</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0.893338680267334</a:t>
                      </a:r>
                      <a:endParaRPr sz="1050">
                        <a:highlight>
                          <a:srgbClr val="FFFFFF"/>
                        </a:highlight>
                      </a:endParaRPr>
                    </a:p>
                  </a:txBody>
                  <a:tcPr marT="63500" marB="63500" marR="63500" marL="63500">
                    <a:solidFill>
                      <a:srgbClr val="FFFFFF"/>
                    </a:solidFill>
                  </a:tcPr>
                </a:tc>
              </a:tr>
              <a:tr h="12700">
                <a:tc>
                  <a:txBody>
                    <a:bodyPr/>
                    <a:lstStyle/>
                    <a:p>
                      <a:pPr indent="0" lvl="0" marL="0" rtl="0" algn="l">
                        <a:spcBef>
                          <a:spcPts val="0"/>
                        </a:spcBef>
                        <a:spcAft>
                          <a:spcPts val="0"/>
                        </a:spcAft>
                        <a:buNone/>
                      </a:pPr>
                      <a:r>
                        <a:rPr lang="en" sz="1050">
                          <a:highlight>
                            <a:srgbClr val="FFFFFF"/>
                          </a:highlight>
                        </a:rPr>
                        <a:t>20</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3.259413480758667</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1.512526035308838</a:t>
                      </a:r>
                      <a:endParaRPr sz="1050">
                        <a:highlight>
                          <a:srgbClr val="FFFFFF"/>
                        </a:highlight>
                      </a:endParaRPr>
                    </a:p>
                  </a:txBody>
                  <a:tcPr marT="63500" marB="63500" marR="63500" marL="63500">
                    <a:solidFill>
                      <a:srgbClr val="FFFFFF"/>
                    </a:solidFill>
                  </a:tcPr>
                </a:tc>
              </a:tr>
              <a:tr h="12700">
                <a:tc>
                  <a:txBody>
                    <a:bodyPr/>
                    <a:lstStyle/>
                    <a:p>
                      <a:pPr indent="0" lvl="0" marL="0" rtl="0" algn="l">
                        <a:spcBef>
                          <a:spcPts val="0"/>
                        </a:spcBef>
                        <a:spcAft>
                          <a:spcPts val="0"/>
                        </a:spcAft>
                        <a:buNone/>
                      </a:pPr>
                      <a:r>
                        <a:rPr lang="en" sz="1050">
                          <a:highlight>
                            <a:srgbClr val="FFFFFF"/>
                          </a:highlight>
                        </a:rPr>
                        <a:t>25</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3.776116132736206</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2.1897740364074707</a:t>
                      </a:r>
                      <a:endParaRPr sz="1050">
                        <a:highlight>
                          <a:srgbClr val="FFFFFF"/>
                        </a:highlight>
                      </a:endParaRPr>
                    </a:p>
                  </a:txBody>
                  <a:tcPr marT="63500" marB="63500" marR="63500" marL="63500">
                    <a:solidFill>
                      <a:srgbClr val="FFFFFF"/>
                    </a:solidFill>
                  </a:tcPr>
                </a:tc>
              </a:tr>
            </a:tbl>
          </a:graphicData>
        </a:graphic>
      </p:graphicFrame>
      <p:graphicFrame>
        <p:nvGraphicFramePr>
          <p:cNvPr id="535" name="Google Shape;535;p80"/>
          <p:cNvGraphicFramePr/>
          <p:nvPr/>
        </p:nvGraphicFramePr>
        <p:xfrm>
          <a:off x="5081625" y="1051425"/>
          <a:ext cx="3000000" cy="3000000"/>
        </p:xfrm>
        <a:graphic>
          <a:graphicData uri="http://schemas.openxmlformats.org/drawingml/2006/table">
            <a:tbl>
              <a:tblPr>
                <a:noFill/>
                <a:tableStyleId>{6E011F8D-8F06-4546-8E65-7695F8B6845A}</a:tableStyleId>
              </a:tblPr>
              <a:tblGrid>
                <a:gridCol w="451050"/>
                <a:gridCol w="1713900"/>
                <a:gridCol w="1589450"/>
              </a:tblGrid>
              <a:tr h="12700">
                <a:tc>
                  <a:txBody>
                    <a:bodyPr/>
                    <a:lstStyle/>
                    <a:p>
                      <a:pPr indent="0" lvl="0" marL="0" rtl="0" algn="l">
                        <a:spcBef>
                          <a:spcPts val="0"/>
                        </a:spcBef>
                        <a:spcAft>
                          <a:spcPts val="0"/>
                        </a:spcAft>
                        <a:buNone/>
                      </a:pPr>
                      <a:r>
                        <a:rPr lang="en" sz="1050">
                          <a:highlight>
                            <a:srgbClr val="FFFFFF"/>
                          </a:highlight>
                        </a:rPr>
                        <a:t>K </a:t>
                      </a:r>
                      <a:endParaRPr sz="1050">
                        <a:highlight>
                          <a:srgbClr val="FFFFFF"/>
                        </a:highlight>
                      </a:endParaRPr>
                    </a:p>
                  </a:txBody>
                  <a:tcPr marT="63500" marB="63500" marR="63500" marL="63500">
                    <a:solidFill>
                      <a:srgbClr val="FFFFFF"/>
                    </a:solidFill>
                  </a:tcPr>
                </a:tc>
                <a:tc>
                  <a:txBody>
                    <a:bodyPr/>
                    <a:lstStyle/>
                    <a:p>
                      <a:pPr indent="0" lvl="0" marL="0" rtl="0" algn="l">
                        <a:spcBef>
                          <a:spcPts val="0"/>
                        </a:spcBef>
                        <a:spcAft>
                          <a:spcPts val="0"/>
                        </a:spcAft>
                        <a:buNone/>
                      </a:pPr>
                      <a:r>
                        <a:rPr lang="en" sz="1050">
                          <a:highlight>
                            <a:srgbClr val="FFFFFF"/>
                          </a:highlight>
                        </a:rPr>
                        <a:t>Time taken for BWT (s)</a:t>
                      </a:r>
                      <a:endParaRPr sz="1050">
                        <a:highlight>
                          <a:srgbClr val="FFFFFF"/>
                        </a:highlight>
                      </a:endParaRPr>
                    </a:p>
                  </a:txBody>
                  <a:tcPr marT="63500" marB="63500" marR="63500" marL="63500">
                    <a:solidFill>
                      <a:srgbClr val="FFFFFF"/>
                    </a:solidFill>
                  </a:tcPr>
                </a:tc>
                <a:tc>
                  <a:txBody>
                    <a:bodyPr/>
                    <a:lstStyle/>
                    <a:p>
                      <a:pPr indent="0" lvl="0" marL="0" rtl="0" algn="l">
                        <a:spcBef>
                          <a:spcPts val="0"/>
                        </a:spcBef>
                        <a:spcAft>
                          <a:spcPts val="0"/>
                        </a:spcAft>
                        <a:buNone/>
                      </a:pPr>
                      <a:r>
                        <a:rPr lang="en" sz="1050">
                          <a:highlight>
                            <a:srgbClr val="FFFFFF"/>
                          </a:highlight>
                        </a:rPr>
                        <a:t>Time taken for IBWT (s)</a:t>
                      </a:r>
                      <a:endParaRPr sz="1050">
                        <a:highlight>
                          <a:srgbClr val="FFFFFF"/>
                        </a:highlight>
                      </a:endParaRPr>
                    </a:p>
                  </a:txBody>
                  <a:tcPr marT="63500" marB="63500" marR="63500" marL="63500">
                    <a:solidFill>
                      <a:srgbClr val="FFFFFF"/>
                    </a:solidFill>
                  </a:tcPr>
                </a:tc>
              </a:tr>
              <a:tr h="12700">
                <a:tc>
                  <a:txBody>
                    <a:bodyPr/>
                    <a:lstStyle/>
                    <a:p>
                      <a:pPr indent="0" lvl="0" marL="0" rtl="0" algn="l">
                        <a:spcBef>
                          <a:spcPts val="0"/>
                        </a:spcBef>
                        <a:spcAft>
                          <a:spcPts val="0"/>
                        </a:spcAft>
                        <a:buNone/>
                      </a:pPr>
                      <a:r>
                        <a:rPr lang="en" sz="1050">
                          <a:highlight>
                            <a:srgbClr val="FFFFFF"/>
                          </a:highlight>
                        </a:rPr>
                        <a:t>5</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12.2921067</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0.867638</a:t>
                      </a:r>
                      <a:endParaRPr sz="1050">
                        <a:highlight>
                          <a:srgbClr val="FFFFFF"/>
                        </a:highlight>
                      </a:endParaRPr>
                    </a:p>
                  </a:txBody>
                  <a:tcPr marT="63500" marB="63500" marR="63500" marL="63500">
                    <a:solidFill>
                      <a:srgbClr val="FFFFFF"/>
                    </a:solidFill>
                  </a:tcPr>
                </a:tc>
              </a:tr>
              <a:tr h="12700">
                <a:tc>
                  <a:txBody>
                    <a:bodyPr/>
                    <a:lstStyle/>
                    <a:p>
                      <a:pPr indent="0" lvl="0" marL="0" rtl="0" algn="l">
                        <a:spcBef>
                          <a:spcPts val="0"/>
                        </a:spcBef>
                        <a:spcAft>
                          <a:spcPts val="0"/>
                        </a:spcAft>
                        <a:buNone/>
                      </a:pPr>
                      <a:r>
                        <a:rPr lang="en" sz="1050">
                          <a:highlight>
                            <a:srgbClr val="FFFFFF"/>
                          </a:highlight>
                        </a:rPr>
                        <a:t>10</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14.293564</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4.187898</a:t>
                      </a:r>
                      <a:endParaRPr sz="1050">
                        <a:highlight>
                          <a:srgbClr val="FFFFFF"/>
                        </a:highlight>
                      </a:endParaRPr>
                    </a:p>
                  </a:txBody>
                  <a:tcPr marT="63500" marB="63500" marR="63500" marL="63500">
                    <a:solidFill>
                      <a:srgbClr val="FFFFFF"/>
                    </a:solidFill>
                  </a:tcPr>
                </a:tc>
              </a:tr>
              <a:tr h="12700">
                <a:tc>
                  <a:txBody>
                    <a:bodyPr/>
                    <a:lstStyle/>
                    <a:p>
                      <a:pPr indent="0" lvl="0" marL="0" rtl="0" algn="l">
                        <a:spcBef>
                          <a:spcPts val="0"/>
                        </a:spcBef>
                        <a:spcAft>
                          <a:spcPts val="0"/>
                        </a:spcAft>
                        <a:buNone/>
                      </a:pPr>
                      <a:r>
                        <a:rPr lang="en" sz="1050">
                          <a:highlight>
                            <a:srgbClr val="FFFFFF"/>
                          </a:highlight>
                        </a:rPr>
                        <a:t>15</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18.293467</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13.526163</a:t>
                      </a:r>
                      <a:endParaRPr sz="1050">
                        <a:highlight>
                          <a:srgbClr val="FFFFFF"/>
                        </a:highlight>
                      </a:endParaRPr>
                    </a:p>
                  </a:txBody>
                  <a:tcPr marT="63500" marB="63500" marR="63500" marL="63500">
                    <a:solidFill>
                      <a:srgbClr val="FFFFFF"/>
                    </a:solidFill>
                  </a:tcPr>
                </a:tc>
              </a:tr>
              <a:tr h="12700">
                <a:tc>
                  <a:txBody>
                    <a:bodyPr/>
                    <a:lstStyle/>
                    <a:p>
                      <a:pPr indent="0" lvl="0" marL="0" rtl="0" algn="l">
                        <a:spcBef>
                          <a:spcPts val="0"/>
                        </a:spcBef>
                        <a:spcAft>
                          <a:spcPts val="0"/>
                        </a:spcAft>
                        <a:buNone/>
                      </a:pPr>
                      <a:r>
                        <a:rPr lang="en" sz="1050">
                          <a:highlight>
                            <a:srgbClr val="FFFFFF"/>
                          </a:highlight>
                        </a:rPr>
                        <a:t>20</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18.450545</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27.880089</a:t>
                      </a:r>
                      <a:endParaRPr sz="1050">
                        <a:highlight>
                          <a:srgbClr val="FFFFFF"/>
                        </a:highlight>
                      </a:endParaRPr>
                    </a:p>
                  </a:txBody>
                  <a:tcPr marT="63500" marB="63500" marR="63500" marL="63500">
                    <a:solidFill>
                      <a:srgbClr val="FFFFFF"/>
                    </a:solidFill>
                  </a:tcPr>
                </a:tc>
              </a:tr>
              <a:tr h="12700">
                <a:tc>
                  <a:txBody>
                    <a:bodyPr/>
                    <a:lstStyle/>
                    <a:p>
                      <a:pPr indent="0" lvl="0" marL="0" rtl="0" algn="l">
                        <a:spcBef>
                          <a:spcPts val="0"/>
                        </a:spcBef>
                        <a:spcAft>
                          <a:spcPts val="0"/>
                        </a:spcAft>
                        <a:buNone/>
                      </a:pPr>
                      <a:r>
                        <a:rPr lang="en" sz="1050">
                          <a:highlight>
                            <a:srgbClr val="FFFFFF"/>
                          </a:highlight>
                        </a:rPr>
                        <a:t>25</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18.146937</a:t>
                      </a:r>
                      <a:endParaRPr sz="1050">
                        <a:highlight>
                          <a:srgbClr val="FFFFFF"/>
                        </a:highlight>
                      </a:endParaRPr>
                    </a:p>
                  </a:txBody>
                  <a:tcPr marT="63500" marB="63500" marR="63500" marL="63500">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52.809712</a:t>
                      </a:r>
                      <a:endParaRPr sz="1050">
                        <a:highlight>
                          <a:srgbClr val="FFFFFF"/>
                        </a:highlight>
                      </a:endParaRPr>
                    </a:p>
                  </a:txBody>
                  <a:tcPr marT="63500" marB="63500" marR="63500" marL="63500">
                    <a:solidFill>
                      <a:srgbClr val="FFFFFF"/>
                    </a:solidFill>
                  </a:tcPr>
                </a:tc>
              </a:tr>
            </a:tbl>
          </a:graphicData>
        </a:graphic>
      </p:graphicFrame>
      <p:graphicFrame>
        <p:nvGraphicFramePr>
          <p:cNvPr id="536" name="Google Shape;536;p80"/>
          <p:cNvGraphicFramePr/>
          <p:nvPr/>
        </p:nvGraphicFramePr>
        <p:xfrm>
          <a:off x="2736425" y="3244450"/>
          <a:ext cx="3000000" cy="3000000"/>
        </p:xfrm>
        <a:graphic>
          <a:graphicData uri="http://schemas.openxmlformats.org/drawingml/2006/table">
            <a:tbl>
              <a:tblPr>
                <a:noFill/>
                <a:tableStyleId>{2BA4DC88-4618-4A76-85FE-1DCEEB5F74C2}</a:tableStyleId>
              </a:tblPr>
              <a:tblGrid>
                <a:gridCol w="285750"/>
                <a:gridCol w="1574075"/>
                <a:gridCol w="1654275"/>
              </a:tblGrid>
              <a:tr h="285750">
                <a:tc>
                  <a:txBody>
                    <a:bodyPr/>
                    <a:lstStyle/>
                    <a:p>
                      <a:pPr indent="0" lvl="0" marL="0" rtl="0" algn="l">
                        <a:lnSpc>
                          <a:spcPct val="115000"/>
                        </a:lnSpc>
                        <a:spcBef>
                          <a:spcPts val="0"/>
                        </a:spcBef>
                        <a:spcAft>
                          <a:spcPts val="0"/>
                        </a:spcAft>
                        <a:buNone/>
                      </a:pPr>
                      <a:r>
                        <a:rPr lang="en" sz="1050">
                          <a:highlight>
                            <a:srgbClr val="FFFFFF"/>
                          </a:highlight>
                        </a:rPr>
                        <a:t>K </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Time taken for BWT (s)</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Time taken for IBWT (s)</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85750">
                <a:tc>
                  <a:txBody>
                    <a:bodyPr/>
                    <a:lstStyle/>
                    <a:p>
                      <a:pPr indent="0" lvl="0" marL="0" rtl="0" algn="l">
                        <a:lnSpc>
                          <a:spcPct val="115000"/>
                        </a:lnSpc>
                        <a:spcBef>
                          <a:spcPts val="0"/>
                        </a:spcBef>
                        <a:spcAft>
                          <a:spcPts val="0"/>
                        </a:spcAft>
                        <a:buNone/>
                      </a:pPr>
                      <a:r>
                        <a:rPr lang="en" sz="1050">
                          <a:highlight>
                            <a:srgbClr val="FFFFFF"/>
                          </a:highlight>
                        </a:rPr>
                        <a:t>5</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1.101833</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1.145914</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85750">
                <a:tc>
                  <a:txBody>
                    <a:bodyPr/>
                    <a:lstStyle/>
                    <a:p>
                      <a:pPr indent="0" lvl="0" marL="0" rtl="0" algn="l">
                        <a:lnSpc>
                          <a:spcPct val="115000"/>
                        </a:lnSpc>
                        <a:spcBef>
                          <a:spcPts val="0"/>
                        </a:spcBef>
                        <a:spcAft>
                          <a:spcPts val="0"/>
                        </a:spcAft>
                        <a:buNone/>
                      </a:pPr>
                      <a:r>
                        <a:rPr lang="en" sz="1050">
                          <a:highlight>
                            <a:srgbClr val="FFFFFF"/>
                          </a:highlight>
                        </a:rPr>
                        <a:t>10</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1.230348</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1.852064</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85750">
                <a:tc>
                  <a:txBody>
                    <a:bodyPr/>
                    <a:lstStyle/>
                    <a:p>
                      <a:pPr indent="0" lvl="0" marL="0" rtl="0" algn="l">
                        <a:lnSpc>
                          <a:spcPct val="115000"/>
                        </a:lnSpc>
                        <a:spcBef>
                          <a:spcPts val="0"/>
                        </a:spcBef>
                        <a:spcAft>
                          <a:spcPts val="0"/>
                        </a:spcAft>
                        <a:buNone/>
                      </a:pPr>
                      <a:r>
                        <a:rPr lang="en" sz="1050">
                          <a:highlight>
                            <a:srgbClr val="FFFFFF"/>
                          </a:highlight>
                        </a:rPr>
                        <a:t>15</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1.567450</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3.473270</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85750">
                <a:tc>
                  <a:txBody>
                    <a:bodyPr/>
                    <a:lstStyle/>
                    <a:p>
                      <a:pPr indent="0" lvl="0" marL="0" rtl="0" algn="l">
                        <a:lnSpc>
                          <a:spcPct val="115000"/>
                        </a:lnSpc>
                        <a:spcBef>
                          <a:spcPts val="0"/>
                        </a:spcBef>
                        <a:spcAft>
                          <a:spcPts val="0"/>
                        </a:spcAft>
                        <a:buNone/>
                      </a:pPr>
                      <a:r>
                        <a:rPr lang="en" sz="1050">
                          <a:highlight>
                            <a:srgbClr val="FFFFFF"/>
                          </a:highlight>
                        </a:rPr>
                        <a:t>20</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2.120496</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5.755633</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85750">
                <a:tc>
                  <a:txBody>
                    <a:bodyPr/>
                    <a:lstStyle/>
                    <a:p>
                      <a:pPr indent="0" lvl="0" marL="0" rtl="0" algn="l">
                        <a:lnSpc>
                          <a:spcPct val="115000"/>
                        </a:lnSpc>
                        <a:spcBef>
                          <a:spcPts val="0"/>
                        </a:spcBef>
                        <a:spcAft>
                          <a:spcPts val="0"/>
                        </a:spcAft>
                        <a:buNone/>
                      </a:pPr>
                      <a:r>
                        <a:rPr lang="en" sz="1050">
                          <a:highlight>
                            <a:srgbClr val="FFFFFF"/>
                          </a:highlight>
                        </a:rPr>
                        <a:t>25</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2.442508</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50">
                          <a:highlight>
                            <a:srgbClr val="FFFFFF"/>
                          </a:highlight>
                        </a:rPr>
                        <a:t>9.129068</a:t>
                      </a:r>
                      <a:endParaRPr sz="1050">
                        <a:highlight>
                          <a:srgbClr val="FFFFFF"/>
                        </a:highlight>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1"/>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Experimenting with </a:t>
            </a:r>
            <a:r>
              <a:rPr lang="en"/>
              <a:t>Reconstruction of Genome Sequence using BWT:</a:t>
            </a:r>
            <a:endParaRPr/>
          </a:p>
        </p:txBody>
      </p:sp>
      <p:pic>
        <p:nvPicPr>
          <p:cNvPr id="542" name="Google Shape;542;p81"/>
          <p:cNvPicPr preferRelativeResize="0"/>
          <p:nvPr/>
        </p:nvPicPr>
        <p:blipFill>
          <a:blip r:embed="rId3">
            <a:alphaModFix/>
          </a:blip>
          <a:stretch>
            <a:fillRect/>
          </a:stretch>
        </p:blipFill>
        <p:spPr>
          <a:xfrm>
            <a:off x="389526" y="1561025"/>
            <a:ext cx="3405875" cy="3336024"/>
          </a:xfrm>
          <a:prstGeom prst="rect">
            <a:avLst/>
          </a:prstGeom>
          <a:noFill/>
          <a:ln>
            <a:noFill/>
          </a:ln>
        </p:spPr>
      </p:pic>
      <p:sp>
        <p:nvSpPr>
          <p:cNvPr id="543" name="Google Shape;543;p81"/>
          <p:cNvSpPr/>
          <p:nvPr/>
        </p:nvSpPr>
        <p:spPr>
          <a:xfrm>
            <a:off x="439350" y="4479125"/>
            <a:ext cx="2014500" cy="171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1"/>
          <p:cNvSpPr txBox="1"/>
          <p:nvPr/>
        </p:nvSpPr>
        <p:spPr>
          <a:xfrm>
            <a:off x="4329125" y="1561025"/>
            <a:ext cx="4039800" cy="31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accent1"/>
              </a:solidFill>
              <a:latin typeface="Source Sans Pro"/>
              <a:ea typeface="Source Sans Pro"/>
              <a:cs typeface="Source Sans Pro"/>
              <a:sym typeface="Source Sans Pro"/>
            </a:endParaRPr>
          </a:p>
          <a:p>
            <a:pPr indent="-317500" lvl="0" marL="457200" rtl="0" algn="l">
              <a:spcBef>
                <a:spcPts val="0"/>
              </a:spcBef>
              <a:spcAft>
                <a:spcPts val="0"/>
              </a:spcAft>
              <a:buClr>
                <a:srgbClr val="FFFFFF"/>
              </a:buClr>
              <a:buSzPts val="1400"/>
              <a:buChar char="●"/>
            </a:pPr>
            <a:r>
              <a:rPr lang="en" sz="1700">
                <a:solidFill>
                  <a:schemeClr val="accent1"/>
                </a:solidFill>
                <a:latin typeface="Source Sans Pro"/>
                <a:ea typeface="Source Sans Pro"/>
                <a:cs typeface="Source Sans Pro"/>
                <a:sym typeface="Source Sans Pro"/>
              </a:rPr>
              <a:t>The output of the BWT shows that the kmers have lost their initial property which is the basis of the suffix-prefix based methodologies such as Eulerian and Hamiltonian</a:t>
            </a:r>
            <a:endParaRPr sz="1700">
              <a:solidFill>
                <a:schemeClr val="accent1"/>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700">
              <a:solidFill>
                <a:schemeClr val="accent1"/>
              </a:solidFill>
              <a:latin typeface="Source Sans Pro"/>
              <a:ea typeface="Source Sans Pro"/>
              <a:cs typeface="Source Sans Pro"/>
              <a:sym typeface="Source Sans Pro"/>
            </a:endParaRPr>
          </a:p>
          <a:p>
            <a:pPr indent="-336550" lvl="0" marL="457200" rtl="0" algn="l">
              <a:lnSpc>
                <a:spcPct val="115000"/>
              </a:lnSpc>
              <a:spcBef>
                <a:spcPts val="0"/>
              </a:spcBef>
              <a:spcAft>
                <a:spcPts val="0"/>
              </a:spcAft>
              <a:buClr>
                <a:schemeClr val="accent1"/>
              </a:buClr>
              <a:buSzPts val="1700"/>
              <a:buFont typeface="Source Sans Pro"/>
              <a:buChar char="●"/>
            </a:pPr>
            <a:r>
              <a:rPr lang="en" sz="1700">
                <a:solidFill>
                  <a:schemeClr val="accent1"/>
                </a:solidFill>
                <a:latin typeface="Source Sans Pro"/>
                <a:ea typeface="Source Sans Pro"/>
                <a:cs typeface="Source Sans Pro"/>
                <a:sym typeface="Source Sans Pro"/>
              </a:rPr>
              <a:t>For example, the first kmer ‘ATC’ is not even present in the output of the BWT.</a:t>
            </a:r>
            <a:endParaRPr sz="1200">
              <a:solidFill>
                <a:schemeClr val="dk1"/>
              </a:solidFill>
            </a:endParaRPr>
          </a:p>
          <a:p>
            <a:pPr indent="0" lvl="0" marL="457200" rtl="0" algn="l">
              <a:spcBef>
                <a:spcPts val="0"/>
              </a:spcBef>
              <a:spcAft>
                <a:spcPts val="0"/>
              </a:spcAft>
              <a:buNone/>
            </a:pPr>
            <a:r>
              <a:t/>
            </a:r>
            <a:endParaRPr sz="1700">
              <a:solidFill>
                <a:schemeClr val="accent1"/>
              </a:solidFill>
              <a:latin typeface="Source Sans Pro"/>
              <a:ea typeface="Source Sans Pro"/>
              <a:cs typeface="Source Sans Pro"/>
              <a:sym typeface="Source Sans Pro"/>
            </a:endParaRPr>
          </a:p>
          <a:p>
            <a:pPr indent="0" lvl="0" marL="45720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6"/>
          <p:cNvSpPr txBox="1"/>
          <p:nvPr>
            <p:ph type="title"/>
          </p:nvPr>
        </p:nvSpPr>
        <p:spPr>
          <a:xfrm>
            <a:off x="671826" y="53047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Example</a:t>
            </a:r>
            <a:endParaRPr/>
          </a:p>
        </p:txBody>
      </p:sp>
      <p:sp>
        <p:nvSpPr>
          <p:cNvPr id="298" name="Google Shape;298;p46"/>
          <p:cNvSpPr txBox="1"/>
          <p:nvPr>
            <p:ph idx="1" type="subTitle"/>
          </p:nvPr>
        </p:nvSpPr>
        <p:spPr>
          <a:xfrm>
            <a:off x="471275" y="1211175"/>
            <a:ext cx="7717500" cy="339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600"/>
              <a:t>T1 = panamabananas</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 sz="2600"/>
              <a:t>BWT(T1) = smnpbnnaaaaa$a</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 sz="2600"/>
              <a:t>T2 = appellee</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 sz="2600"/>
              <a:t>BWT(T2) = e$elplepa</a:t>
            </a:r>
            <a:endParaRPr sz="2600"/>
          </a:p>
        </p:txBody>
      </p:sp>
      <p:sp>
        <p:nvSpPr>
          <p:cNvPr id="299" name="Google Shape;299;p46"/>
          <p:cNvSpPr/>
          <p:nvPr/>
        </p:nvSpPr>
        <p:spPr>
          <a:xfrm>
            <a:off x="4769400" y="2077125"/>
            <a:ext cx="4374600" cy="23751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6"/>
          <p:cNvSpPr txBox="1"/>
          <p:nvPr/>
        </p:nvSpPr>
        <p:spPr>
          <a:xfrm>
            <a:off x="5432050" y="2486350"/>
            <a:ext cx="2912700" cy="9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Possible reason for this could be the already present runs in the original string. However, BWT is usually used for strings with larger lengths - eradicating this problem</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1600">
              <a:latin typeface="Source Sans Pro"/>
              <a:ea typeface="Source Sans Pro"/>
              <a:cs typeface="Source Sans Pro"/>
              <a:sym typeface="Source Sans Pr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2"/>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Reconstruction of Genome Sequence</a:t>
            </a:r>
            <a:endParaRPr/>
          </a:p>
        </p:txBody>
      </p:sp>
      <p:sp>
        <p:nvSpPr>
          <p:cNvPr id="550" name="Google Shape;550;p82"/>
          <p:cNvSpPr txBox="1"/>
          <p:nvPr/>
        </p:nvSpPr>
        <p:spPr>
          <a:xfrm>
            <a:off x="474725" y="1253625"/>
            <a:ext cx="8203800" cy="3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700">
                <a:solidFill>
                  <a:schemeClr val="accent1"/>
                </a:solidFill>
                <a:latin typeface="Source Sans Pro"/>
                <a:ea typeface="Source Sans Pro"/>
                <a:cs typeface="Source Sans Pro"/>
                <a:sym typeface="Source Sans Pro"/>
              </a:rPr>
              <a:t>Since the kmers were sorted before BWT and IBWT was performed, it isn’t possible to reconstruct the original sequence without the usage of string reconstruction methods</a:t>
            </a:r>
            <a:endParaRPr sz="1700">
              <a:solidFill>
                <a:schemeClr val="accent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1700">
              <a:solidFill>
                <a:schemeClr val="accent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lang="en" sz="1700">
                <a:solidFill>
                  <a:schemeClr val="accent1"/>
                </a:solidFill>
                <a:latin typeface="Source Sans Pro"/>
                <a:ea typeface="Source Sans Pro"/>
                <a:cs typeface="Source Sans Pro"/>
                <a:sym typeface="Source Sans Pro"/>
              </a:rPr>
              <a:t>Methods been used in this project:</a:t>
            </a:r>
            <a:endParaRPr sz="1700">
              <a:solidFill>
                <a:schemeClr val="accent1"/>
              </a:solidFill>
              <a:latin typeface="Source Sans Pro"/>
              <a:ea typeface="Source Sans Pro"/>
              <a:cs typeface="Source Sans Pro"/>
              <a:sym typeface="Source Sans Pro"/>
            </a:endParaRPr>
          </a:p>
          <a:p>
            <a:pPr indent="-336550" lvl="0" marL="457200" marR="0" rtl="0" algn="l">
              <a:lnSpc>
                <a:spcPct val="100000"/>
              </a:lnSpc>
              <a:spcBef>
                <a:spcPts val="0"/>
              </a:spcBef>
              <a:spcAft>
                <a:spcPts val="0"/>
              </a:spcAft>
              <a:buClr>
                <a:schemeClr val="accent1"/>
              </a:buClr>
              <a:buSzPts val="1700"/>
              <a:buFont typeface="Source Sans Pro"/>
              <a:buAutoNum type="arabicParenR"/>
            </a:pPr>
            <a:r>
              <a:rPr lang="en" sz="1700">
                <a:solidFill>
                  <a:schemeClr val="accent1"/>
                </a:solidFill>
                <a:latin typeface="Source Sans Pro"/>
                <a:ea typeface="Source Sans Pro"/>
                <a:cs typeface="Source Sans Pro"/>
                <a:sym typeface="Source Sans Pro"/>
              </a:rPr>
              <a:t>Hamiltonian </a:t>
            </a:r>
            <a:endParaRPr sz="1700">
              <a:solidFill>
                <a:schemeClr val="accent1"/>
              </a:solidFill>
              <a:latin typeface="Source Sans Pro"/>
              <a:ea typeface="Source Sans Pro"/>
              <a:cs typeface="Source Sans Pro"/>
              <a:sym typeface="Source Sans Pro"/>
            </a:endParaRPr>
          </a:p>
          <a:p>
            <a:pPr indent="-336550" lvl="0" marL="457200" marR="0" rtl="0" algn="l">
              <a:lnSpc>
                <a:spcPct val="100000"/>
              </a:lnSpc>
              <a:spcBef>
                <a:spcPts val="0"/>
              </a:spcBef>
              <a:spcAft>
                <a:spcPts val="0"/>
              </a:spcAft>
              <a:buClr>
                <a:schemeClr val="accent1"/>
              </a:buClr>
              <a:buSzPts val="1700"/>
              <a:buFont typeface="Source Sans Pro"/>
              <a:buAutoNum type="arabicParenR"/>
            </a:pPr>
            <a:r>
              <a:rPr lang="en" sz="1700">
                <a:solidFill>
                  <a:schemeClr val="accent1"/>
                </a:solidFill>
                <a:latin typeface="Source Sans Pro"/>
                <a:ea typeface="Source Sans Pro"/>
                <a:cs typeface="Source Sans Pro"/>
                <a:sym typeface="Source Sans Pro"/>
              </a:rPr>
              <a:t>Eulerian </a:t>
            </a:r>
            <a:endParaRPr sz="1700">
              <a:solidFill>
                <a:schemeClr val="accent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1700">
              <a:solidFill>
                <a:schemeClr val="accent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lang="en" sz="1700">
                <a:solidFill>
                  <a:schemeClr val="accent1"/>
                </a:solidFill>
                <a:latin typeface="Source Sans Pro"/>
                <a:ea typeface="Source Sans Pro"/>
                <a:cs typeface="Source Sans Pro"/>
                <a:sym typeface="Source Sans Pro"/>
              </a:rPr>
              <a:t>The output of the Inverse BWT function was fed into codes written for the 2 algorithms to ensure that the original string is being retrieved</a:t>
            </a:r>
            <a:endParaRPr sz="13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83"/>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Outputs for String Reconstruction</a:t>
            </a:r>
            <a:endParaRPr/>
          </a:p>
        </p:txBody>
      </p:sp>
      <p:pic>
        <p:nvPicPr>
          <p:cNvPr id="556" name="Google Shape;556;p83"/>
          <p:cNvPicPr preferRelativeResize="0"/>
          <p:nvPr/>
        </p:nvPicPr>
        <p:blipFill>
          <a:blip r:embed="rId3">
            <a:alphaModFix/>
          </a:blip>
          <a:stretch>
            <a:fillRect/>
          </a:stretch>
        </p:blipFill>
        <p:spPr>
          <a:xfrm>
            <a:off x="1709600" y="1143125"/>
            <a:ext cx="5734050" cy="1362075"/>
          </a:xfrm>
          <a:prstGeom prst="rect">
            <a:avLst/>
          </a:prstGeom>
          <a:noFill/>
          <a:ln>
            <a:noFill/>
          </a:ln>
        </p:spPr>
      </p:pic>
      <p:pic>
        <p:nvPicPr>
          <p:cNvPr id="557" name="Google Shape;557;p83"/>
          <p:cNvPicPr preferRelativeResize="0"/>
          <p:nvPr/>
        </p:nvPicPr>
        <p:blipFill>
          <a:blip r:embed="rId4">
            <a:alphaModFix/>
          </a:blip>
          <a:stretch>
            <a:fillRect/>
          </a:stretch>
        </p:blipFill>
        <p:spPr>
          <a:xfrm>
            <a:off x="1704975" y="2851175"/>
            <a:ext cx="5734050" cy="1971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4"/>
          <p:cNvSpPr txBox="1"/>
          <p:nvPr>
            <p:ph type="title"/>
          </p:nvPr>
        </p:nvSpPr>
        <p:spPr>
          <a:xfrm>
            <a:off x="708601"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Pattern Counting:</a:t>
            </a:r>
            <a:endParaRPr/>
          </a:p>
        </p:txBody>
      </p:sp>
      <p:sp>
        <p:nvSpPr>
          <p:cNvPr id="563" name="Google Shape;563;p84"/>
          <p:cNvSpPr txBox="1"/>
          <p:nvPr>
            <p:ph idx="1" type="subTitle"/>
          </p:nvPr>
        </p:nvSpPr>
        <p:spPr>
          <a:xfrm>
            <a:off x="805100" y="1143125"/>
            <a:ext cx="8145300" cy="2824800"/>
          </a:xfrm>
          <a:prstGeom prst="rect">
            <a:avLst/>
          </a:prstGeom>
        </p:spPr>
        <p:txBody>
          <a:bodyPr anchorCtr="0" anchor="t" bIns="0" lIns="0" spcFirstLastPara="1" rIns="0" wrap="square" tIns="0">
            <a:noAutofit/>
          </a:bodyPr>
          <a:lstStyle/>
          <a:p>
            <a:pPr indent="457200" lvl="0" marL="2286000" rtl="0" algn="l">
              <a:spcBef>
                <a:spcPts val="0"/>
              </a:spcBef>
              <a:spcAft>
                <a:spcPts val="0"/>
              </a:spcAft>
              <a:buNone/>
            </a:pPr>
            <a:r>
              <a:rPr lang="en" sz="1900"/>
              <a:t>Problem Statement: </a:t>
            </a:r>
            <a:endParaRPr sz="1900"/>
          </a:p>
          <a:p>
            <a:pPr indent="457200" lvl="0" marL="2286000" rtl="0" algn="l">
              <a:spcBef>
                <a:spcPts val="0"/>
              </a:spcBef>
              <a:spcAft>
                <a:spcPts val="0"/>
              </a:spcAft>
              <a:buNone/>
            </a:pPr>
            <a:r>
              <a:t/>
            </a:r>
            <a:endParaRPr sz="1900"/>
          </a:p>
          <a:p>
            <a:pPr indent="0" lvl="0" marL="0" rtl="0" algn="l">
              <a:spcBef>
                <a:spcPts val="0"/>
              </a:spcBef>
              <a:spcAft>
                <a:spcPts val="0"/>
              </a:spcAft>
              <a:buNone/>
            </a:pPr>
            <a:r>
              <a:rPr lang="en" sz="1900"/>
              <a:t>Given a genome sequence &amp; a particular pattern, f</a:t>
            </a:r>
            <a:r>
              <a:rPr lang="en" sz="1900"/>
              <a:t>inding the number of the occurences of the pattern using the BWT string</a:t>
            </a:r>
            <a:endParaRPr sz="1900"/>
          </a:p>
          <a:p>
            <a:pPr indent="0" lvl="0" marL="0" rtl="0" algn="l">
              <a:spcBef>
                <a:spcPts val="0"/>
              </a:spcBef>
              <a:spcAft>
                <a:spcPts val="0"/>
              </a:spcAft>
              <a:buNone/>
            </a:pPr>
            <a:r>
              <a:t/>
            </a:r>
            <a:endParaRPr sz="1900"/>
          </a:p>
          <a:p>
            <a:pPr indent="-349250" lvl="0" marL="457200" rtl="0" algn="l">
              <a:spcBef>
                <a:spcPts val="0"/>
              </a:spcBef>
              <a:spcAft>
                <a:spcPts val="0"/>
              </a:spcAft>
              <a:buClr>
                <a:srgbClr val="FFFFFF"/>
              </a:buClr>
              <a:buSzPts val="1900"/>
              <a:buChar char="●"/>
            </a:pPr>
            <a:r>
              <a:rPr lang="en" sz="1900"/>
              <a:t>Using Last-First</a:t>
            </a:r>
            <a:r>
              <a:rPr lang="en" sz="1900"/>
              <a:t> </a:t>
            </a:r>
            <a:r>
              <a:rPr lang="en" sz="1900"/>
              <a:t>property</a:t>
            </a:r>
            <a:endParaRPr sz="1900"/>
          </a:p>
          <a:p>
            <a:pPr indent="-349250" lvl="0" marL="457200" rtl="0" algn="l">
              <a:spcBef>
                <a:spcPts val="0"/>
              </a:spcBef>
              <a:spcAft>
                <a:spcPts val="0"/>
              </a:spcAft>
              <a:buClr>
                <a:srgbClr val="FFFFFF"/>
              </a:buClr>
              <a:buSzPts val="1900"/>
              <a:buChar char="●"/>
            </a:pPr>
            <a:r>
              <a:rPr lang="en" sz="1900"/>
              <a:t>Rank the characters according to the last column → same for first column</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Starting from the pattern’s last character, the algorithm traverses through the first column given a certain range of that character in the first column.</a:t>
            </a:r>
            <a:endParaRPr sz="1900"/>
          </a:p>
          <a:p>
            <a:pPr indent="0" lvl="0" marL="0" rtl="0" algn="l">
              <a:spcBef>
                <a:spcPts val="0"/>
              </a:spcBef>
              <a:spcAft>
                <a:spcPts val="0"/>
              </a:spcAft>
              <a:buNone/>
            </a:pPr>
            <a:r>
              <a:t/>
            </a:r>
            <a:endParaRPr sz="19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5"/>
          <p:cNvSpPr txBox="1"/>
          <p:nvPr>
            <p:ph type="title"/>
          </p:nvPr>
        </p:nvSpPr>
        <p:spPr>
          <a:xfrm>
            <a:off x="708576" y="5121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Pattern Counting:</a:t>
            </a:r>
            <a:endParaRPr/>
          </a:p>
        </p:txBody>
      </p:sp>
      <p:sp>
        <p:nvSpPr>
          <p:cNvPr id="569" name="Google Shape;569;p85"/>
          <p:cNvSpPr txBox="1"/>
          <p:nvPr>
            <p:ph idx="1" type="subTitle"/>
          </p:nvPr>
        </p:nvSpPr>
        <p:spPr>
          <a:xfrm>
            <a:off x="713225" y="1276350"/>
            <a:ext cx="7717500" cy="339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900"/>
              <a:t>The next step is continuing the same with the next longest suffix and we keep doing this until the characters of the full pattern is complete.</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Once the longest suffix is the pattern we will have narrowed down the range to a single row(s) indicating the presence of these patterns in the bwm. If the pattern doesn’t exist we return the message stating “pattern doesn’t exist”.</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The reason this is optimal is because only 3 indices are being used:</a:t>
            </a:r>
            <a:endParaRPr sz="1900"/>
          </a:p>
          <a:p>
            <a:pPr indent="-349250" lvl="0" marL="457200" rtl="0" algn="l">
              <a:spcBef>
                <a:spcPts val="0"/>
              </a:spcBef>
              <a:spcAft>
                <a:spcPts val="0"/>
              </a:spcAft>
              <a:buClr>
                <a:srgbClr val="FFFFFF"/>
              </a:buClr>
              <a:buSzPts val="1900"/>
              <a:buAutoNum type="arabicPeriod"/>
            </a:pPr>
            <a:r>
              <a:rPr lang="en" sz="1900"/>
              <a:t>First column</a:t>
            </a:r>
            <a:endParaRPr sz="1900"/>
          </a:p>
          <a:p>
            <a:pPr indent="-349250" lvl="0" marL="457200" rtl="0" algn="l">
              <a:spcBef>
                <a:spcPts val="0"/>
              </a:spcBef>
              <a:spcAft>
                <a:spcPts val="0"/>
              </a:spcAft>
              <a:buClr>
                <a:srgbClr val="FFFFFF"/>
              </a:buClr>
              <a:buSzPts val="1900"/>
              <a:buAutoNum type="arabicPeriod"/>
            </a:pPr>
            <a:r>
              <a:rPr lang="en" sz="1900"/>
              <a:t>Last column</a:t>
            </a:r>
            <a:endParaRPr sz="1900"/>
          </a:p>
          <a:p>
            <a:pPr indent="-349250" lvl="0" marL="457200" rtl="0" algn="l">
              <a:spcBef>
                <a:spcPts val="0"/>
              </a:spcBef>
              <a:spcAft>
                <a:spcPts val="0"/>
              </a:spcAft>
              <a:buClr>
                <a:srgbClr val="FFFFFF"/>
              </a:buClr>
              <a:buSzPts val="1900"/>
              <a:buAutoNum type="arabicPeriod"/>
            </a:pPr>
            <a:r>
              <a:rPr lang="en" sz="1900"/>
              <a:t>Rank array</a:t>
            </a:r>
            <a:endParaRPr sz="19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6"/>
          <p:cNvSpPr txBox="1"/>
          <p:nvPr>
            <p:ph type="title"/>
          </p:nvPr>
        </p:nvSpPr>
        <p:spPr>
          <a:xfrm>
            <a:off x="708601" y="38117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Example - aba:</a:t>
            </a:r>
            <a:endParaRPr/>
          </a:p>
        </p:txBody>
      </p:sp>
      <p:pic>
        <p:nvPicPr>
          <p:cNvPr id="575" name="Google Shape;575;p86"/>
          <p:cNvPicPr preferRelativeResize="0"/>
          <p:nvPr/>
        </p:nvPicPr>
        <p:blipFill>
          <a:blip r:embed="rId3">
            <a:alphaModFix/>
          </a:blip>
          <a:stretch>
            <a:fillRect/>
          </a:stretch>
        </p:blipFill>
        <p:spPr>
          <a:xfrm>
            <a:off x="152395" y="892320"/>
            <a:ext cx="3143975" cy="2248925"/>
          </a:xfrm>
          <a:prstGeom prst="rect">
            <a:avLst/>
          </a:prstGeom>
          <a:noFill/>
          <a:ln>
            <a:noFill/>
          </a:ln>
        </p:spPr>
      </p:pic>
      <p:pic>
        <p:nvPicPr>
          <p:cNvPr id="576" name="Google Shape;576;p86"/>
          <p:cNvPicPr preferRelativeResize="0"/>
          <p:nvPr/>
        </p:nvPicPr>
        <p:blipFill rotWithShape="1">
          <a:blip r:embed="rId4">
            <a:alphaModFix/>
          </a:blip>
          <a:srcRect b="0" l="0" r="5141" t="5740"/>
          <a:stretch/>
        </p:blipFill>
        <p:spPr>
          <a:xfrm>
            <a:off x="6022275" y="968525"/>
            <a:ext cx="2888825" cy="2119875"/>
          </a:xfrm>
          <a:prstGeom prst="rect">
            <a:avLst/>
          </a:prstGeom>
          <a:noFill/>
          <a:ln>
            <a:noFill/>
          </a:ln>
        </p:spPr>
      </p:pic>
      <p:pic>
        <p:nvPicPr>
          <p:cNvPr id="577" name="Google Shape;577;p86"/>
          <p:cNvPicPr preferRelativeResize="0"/>
          <p:nvPr/>
        </p:nvPicPr>
        <p:blipFill>
          <a:blip r:embed="rId5">
            <a:alphaModFix/>
          </a:blip>
          <a:stretch>
            <a:fillRect/>
          </a:stretch>
        </p:blipFill>
        <p:spPr>
          <a:xfrm>
            <a:off x="3333170" y="3141250"/>
            <a:ext cx="2649703" cy="2005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7"/>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Python - Code</a:t>
            </a:r>
            <a:endParaRPr/>
          </a:p>
        </p:txBody>
      </p:sp>
      <p:pic>
        <p:nvPicPr>
          <p:cNvPr id="583" name="Google Shape;583;p87"/>
          <p:cNvPicPr preferRelativeResize="0"/>
          <p:nvPr/>
        </p:nvPicPr>
        <p:blipFill rotWithShape="1">
          <a:blip r:embed="rId3">
            <a:alphaModFix/>
          </a:blip>
          <a:srcRect b="2687" l="20057" r="0" t="2696"/>
          <a:stretch/>
        </p:blipFill>
        <p:spPr>
          <a:xfrm>
            <a:off x="2461126" y="1242700"/>
            <a:ext cx="4524199" cy="34964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8"/>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Python - Output</a:t>
            </a:r>
            <a:endParaRPr/>
          </a:p>
        </p:txBody>
      </p:sp>
      <p:pic>
        <p:nvPicPr>
          <p:cNvPr id="589" name="Google Shape;589;p88"/>
          <p:cNvPicPr preferRelativeResize="0"/>
          <p:nvPr/>
        </p:nvPicPr>
        <p:blipFill>
          <a:blip r:embed="rId3">
            <a:alphaModFix/>
          </a:blip>
          <a:stretch>
            <a:fillRect/>
          </a:stretch>
        </p:blipFill>
        <p:spPr>
          <a:xfrm>
            <a:off x="3116875" y="1143125"/>
            <a:ext cx="2919505" cy="36955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89"/>
          <p:cNvSpPr txBox="1"/>
          <p:nvPr>
            <p:ph type="title"/>
          </p:nvPr>
        </p:nvSpPr>
        <p:spPr>
          <a:xfrm>
            <a:off x="805101"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Pattern Matching:</a:t>
            </a:r>
            <a:endParaRPr/>
          </a:p>
        </p:txBody>
      </p:sp>
      <p:sp>
        <p:nvSpPr>
          <p:cNvPr id="595" name="Google Shape;595;p89"/>
          <p:cNvSpPr txBox="1"/>
          <p:nvPr>
            <p:ph idx="1" type="subTitle"/>
          </p:nvPr>
        </p:nvSpPr>
        <p:spPr>
          <a:xfrm>
            <a:off x="805100" y="1143125"/>
            <a:ext cx="8145300" cy="2824800"/>
          </a:xfrm>
          <a:prstGeom prst="rect">
            <a:avLst/>
          </a:prstGeom>
        </p:spPr>
        <p:txBody>
          <a:bodyPr anchorCtr="0" anchor="t" bIns="91425" lIns="91425" spcFirstLastPara="1" rIns="583225" wrap="square" tIns="91425">
            <a:noAutofit/>
          </a:bodyPr>
          <a:lstStyle/>
          <a:p>
            <a:pPr indent="0" lvl="0" marL="0" rtl="0" algn="ctr">
              <a:spcBef>
                <a:spcPts val="0"/>
              </a:spcBef>
              <a:spcAft>
                <a:spcPts val="0"/>
              </a:spcAft>
              <a:buNone/>
            </a:pPr>
            <a:r>
              <a:rPr lang="en" sz="1900"/>
              <a:t>Problem Statement: </a:t>
            </a:r>
            <a:endParaRPr sz="1900"/>
          </a:p>
          <a:p>
            <a:pPr indent="0" lvl="0" marL="0" rtl="0" algn="l">
              <a:spcBef>
                <a:spcPts val="0"/>
              </a:spcBef>
              <a:spcAft>
                <a:spcPts val="0"/>
              </a:spcAft>
              <a:buNone/>
            </a:pPr>
            <a:r>
              <a:rPr lang="en" sz="1900"/>
              <a:t>Finding the position of a particular pattern in the original sequence using only the BWT string</a:t>
            </a:r>
            <a:endParaRPr sz="1900"/>
          </a:p>
          <a:p>
            <a:pPr indent="0" lvl="0" marL="0" rtl="0" algn="l">
              <a:spcBef>
                <a:spcPts val="0"/>
              </a:spcBef>
              <a:spcAft>
                <a:spcPts val="0"/>
              </a:spcAft>
              <a:buNone/>
            </a:pPr>
            <a:r>
              <a:t/>
            </a:r>
            <a:endParaRPr sz="1900"/>
          </a:p>
          <a:p>
            <a:pPr indent="-349250" lvl="0" marL="457200" rtl="0" algn="l">
              <a:spcBef>
                <a:spcPts val="0"/>
              </a:spcBef>
              <a:spcAft>
                <a:spcPts val="0"/>
              </a:spcAft>
              <a:buClr>
                <a:schemeClr val="lt1"/>
              </a:buClr>
              <a:buSzPts val="1900"/>
              <a:buAutoNum type="arabicParenR"/>
            </a:pPr>
            <a:r>
              <a:rPr lang="en" sz="1900"/>
              <a:t>Using the BWT string, the BWT table can be constructed using cyclic rotations</a:t>
            </a:r>
            <a:endParaRPr sz="1900"/>
          </a:p>
          <a:p>
            <a:pPr indent="-349250" lvl="0" marL="457200" rtl="0" algn="l">
              <a:spcBef>
                <a:spcPts val="0"/>
              </a:spcBef>
              <a:spcAft>
                <a:spcPts val="0"/>
              </a:spcAft>
              <a:buClr>
                <a:schemeClr val="lt1"/>
              </a:buClr>
              <a:buSzPts val="1900"/>
              <a:buAutoNum type="arabicParenR"/>
            </a:pPr>
            <a:r>
              <a:rPr lang="en" sz="1900"/>
              <a:t>The index of the last letter of the given pattern in the first column is computed and the algorithm checks if these rows end with the 2nd last letter in the pattern</a:t>
            </a:r>
            <a:endParaRPr sz="1900"/>
          </a:p>
          <a:p>
            <a:pPr indent="-349250" lvl="0" marL="457200" rtl="0" algn="l">
              <a:spcBef>
                <a:spcPts val="0"/>
              </a:spcBef>
              <a:spcAft>
                <a:spcPts val="0"/>
              </a:spcAft>
              <a:buClr>
                <a:schemeClr val="lt1"/>
              </a:buClr>
              <a:buSzPts val="1900"/>
              <a:buAutoNum type="arabicParenR"/>
            </a:pPr>
            <a:r>
              <a:rPr lang="en" sz="1900"/>
              <a:t>This process is done iteratively for the length of the given pattern</a:t>
            </a:r>
            <a:endParaRPr sz="1900"/>
          </a:p>
          <a:p>
            <a:pPr indent="0" lvl="0" marL="45720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90"/>
          <p:cNvSpPr txBox="1"/>
          <p:nvPr>
            <p:ph type="title"/>
          </p:nvPr>
        </p:nvSpPr>
        <p:spPr>
          <a:xfrm>
            <a:off x="805101"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Pattern Matching:</a:t>
            </a:r>
            <a:endParaRPr/>
          </a:p>
        </p:txBody>
      </p:sp>
      <p:pic>
        <p:nvPicPr>
          <p:cNvPr id="601" name="Google Shape;601;p90"/>
          <p:cNvPicPr preferRelativeResize="0"/>
          <p:nvPr/>
        </p:nvPicPr>
        <p:blipFill rotWithShape="1">
          <a:blip r:embed="rId3">
            <a:alphaModFix/>
          </a:blip>
          <a:srcRect b="4968" l="36887" r="38376" t="36159"/>
          <a:stretch/>
        </p:blipFill>
        <p:spPr>
          <a:xfrm>
            <a:off x="778466" y="1745375"/>
            <a:ext cx="1482091" cy="1984149"/>
          </a:xfrm>
          <a:prstGeom prst="rect">
            <a:avLst/>
          </a:prstGeom>
          <a:noFill/>
          <a:ln>
            <a:noFill/>
          </a:ln>
        </p:spPr>
      </p:pic>
      <p:sp>
        <p:nvSpPr>
          <p:cNvPr id="602" name="Google Shape;602;p90"/>
          <p:cNvSpPr txBox="1"/>
          <p:nvPr/>
        </p:nvSpPr>
        <p:spPr>
          <a:xfrm>
            <a:off x="1714500" y="1004725"/>
            <a:ext cx="5539800" cy="5898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rPr lang="en" sz="1900">
                <a:solidFill>
                  <a:schemeClr val="accent1"/>
                </a:solidFill>
                <a:latin typeface="Source Sans Pro"/>
                <a:ea typeface="Source Sans Pro"/>
                <a:cs typeface="Source Sans Pro"/>
                <a:sym typeface="Source Sans Pro"/>
              </a:rPr>
              <a:t>Searching for ‘ana’ in panamabananas</a:t>
            </a:r>
            <a:endParaRPr sz="1800">
              <a:solidFill>
                <a:schemeClr val="accent1"/>
              </a:solidFill>
              <a:latin typeface="Anton"/>
              <a:ea typeface="Anton"/>
              <a:cs typeface="Anton"/>
              <a:sym typeface="Anton"/>
            </a:endParaRPr>
          </a:p>
        </p:txBody>
      </p:sp>
      <p:sp>
        <p:nvSpPr>
          <p:cNvPr id="603" name="Google Shape;603;p90"/>
          <p:cNvSpPr txBox="1"/>
          <p:nvPr/>
        </p:nvSpPr>
        <p:spPr>
          <a:xfrm>
            <a:off x="666850" y="3738925"/>
            <a:ext cx="23718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Source Sans Pro"/>
                <a:ea typeface="Source Sans Pro"/>
                <a:cs typeface="Source Sans Pro"/>
                <a:sym typeface="Source Sans Pro"/>
              </a:rPr>
              <a:t>Step 1:</a:t>
            </a:r>
            <a:endParaRPr sz="1300">
              <a:solidFill>
                <a:schemeClr val="accent1"/>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accent1"/>
                </a:solidFill>
                <a:latin typeface="Source Sans Pro"/>
                <a:ea typeface="Source Sans Pro"/>
                <a:cs typeface="Source Sans Pro"/>
                <a:sym typeface="Source Sans Pro"/>
              </a:rPr>
              <a:t>Identifying rows beginning with last element of pattern </a:t>
            </a:r>
            <a:endParaRPr sz="1300">
              <a:solidFill>
                <a:schemeClr val="accent1"/>
              </a:solidFill>
              <a:latin typeface="Source Sans Pro"/>
              <a:ea typeface="Source Sans Pro"/>
              <a:cs typeface="Source Sans Pro"/>
              <a:sym typeface="Source Sans Pro"/>
            </a:endParaRPr>
          </a:p>
        </p:txBody>
      </p:sp>
      <p:sp>
        <p:nvSpPr>
          <p:cNvPr id="604" name="Google Shape;604;p90"/>
          <p:cNvSpPr/>
          <p:nvPr/>
        </p:nvSpPr>
        <p:spPr>
          <a:xfrm>
            <a:off x="2405850" y="2548350"/>
            <a:ext cx="1401000" cy="35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5" name="Google Shape;605;p90"/>
          <p:cNvPicPr preferRelativeResize="0"/>
          <p:nvPr/>
        </p:nvPicPr>
        <p:blipFill rotWithShape="1">
          <a:blip r:embed="rId4">
            <a:alphaModFix/>
          </a:blip>
          <a:srcRect b="4680" l="36738" r="38849" t="36668"/>
          <a:stretch/>
        </p:blipFill>
        <p:spPr>
          <a:xfrm>
            <a:off x="3878100" y="1735975"/>
            <a:ext cx="1482077" cy="2002949"/>
          </a:xfrm>
          <a:prstGeom prst="rect">
            <a:avLst/>
          </a:prstGeom>
          <a:noFill/>
          <a:ln>
            <a:noFill/>
          </a:ln>
        </p:spPr>
      </p:pic>
      <p:sp>
        <p:nvSpPr>
          <p:cNvPr id="606" name="Google Shape;606;p90"/>
          <p:cNvSpPr txBox="1"/>
          <p:nvPr/>
        </p:nvSpPr>
        <p:spPr>
          <a:xfrm>
            <a:off x="3584575" y="3738925"/>
            <a:ext cx="23718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Source Sans Pro"/>
                <a:ea typeface="Source Sans Pro"/>
                <a:cs typeface="Source Sans Pro"/>
                <a:sym typeface="Source Sans Pro"/>
              </a:rPr>
              <a:t>Step 2:</a:t>
            </a:r>
            <a:endParaRPr sz="1300">
              <a:solidFill>
                <a:schemeClr val="accent1"/>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accent1"/>
                </a:solidFill>
                <a:latin typeface="Source Sans Pro"/>
                <a:ea typeface="Source Sans Pro"/>
                <a:cs typeface="Source Sans Pro"/>
                <a:sym typeface="Source Sans Pro"/>
              </a:rPr>
              <a:t>Identifying the index of the 2nd last letter in the query in the 1st column and checking if it ends with the 1st letter in the query</a:t>
            </a:r>
            <a:endParaRPr sz="1300">
              <a:solidFill>
                <a:schemeClr val="accent1"/>
              </a:solidFill>
              <a:latin typeface="Source Sans Pro"/>
              <a:ea typeface="Source Sans Pro"/>
              <a:cs typeface="Source Sans Pro"/>
              <a:sym typeface="Source Sans Pro"/>
            </a:endParaRPr>
          </a:p>
          <a:p>
            <a:pPr indent="0" lvl="0" marL="0" rtl="0" algn="l">
              <a:spcBef>
                <a:spcPts val="0"/>
              </a:spcBef>
              <a:spcAft>
                <a:spcPts val="0"/>
              </a:spcAft>
              <a:buNone/>
            </a:pPr>
            <a:r>
              <a:t/>
            </a:r>
            <a:endParaRPr sz="1300">
              <a:solidFill>
                <a:schemeClr val="accent1"/>
              </a:solidFill>
              <a:latin typeface="Source Sans Pro"/>
              <a:ea typeface="Source Sans Pro"/>
              <a:cs typeface="Source Sans Pro"/>
              <a:sym typeface="Source Sans Pro"/>
            </a:endParaRPr>
          </a:p>
        </p:txBody>
      </p:sp>
      <p:sp>
        <p:nvSpPr>
          <p:cNvPr id="607" name="Google Shape;607;p90"/>
          <p:cNvSpPr/>
          <p:nvPr/>
        </p:nvSpPr>
        <p:spPr>
          <a:xfrm>
            <a:off x="5431425" y="2522850"/>
            <a:ext cx="1401000" cy="410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8" name="Google Shape;608;p90"/>
          <p:cNvPicPr preferRelativeResize="0"/>
          <p:nvPr/>
        </p:nvPicPr>
        <p:blipFill rotWithShape="1">
          <a:blip r:embed="rId5">
            <a:alphaModFix/>
          </a:blip>
          <a:srcRect b="3943" l="36461" r="37600" t="35844"/>
          <a:stretch/>
        </p:blipFill>
        <p:spPr>
          <a:xfrm>
            <a:off x="7108207" y="1735975"/>
            <a:ext cx="1533835" cy="2002949"/>
          </a:xfrm>
          <a:prstGeom prst="rect">
            <a:avLst/>
          </a:prstGeom>
          <a:noFill/>
          <a:ln>
            <a:noFill/>
          </a:ln>
        </p:spPr>
      </p:pic>
      <p:sp>
        <p:nvSpPr>
          <p:cNvPr id="609" name="Google Shape;609;p90"/>
          <p:cNvSpPr txBox="1"/>
          <p:nvPr/>
        </p:nvSpPr>
        <p:spPr>
          <a:xfrm>
            <a:off x="6576050" y="3738925"/>
            <a:ext cx="23718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Source Sans Pro"/>
                <a:ea typeface="Source Sans Pro"/>
                <a:cs typeface="Source Sans Pro"/>
                <a:sym typeface="Source Sans Pro"/>
              </a:rPr>
              <a:t>Step 3:</a:t>
            </a:r>
            <a:endParaRPr sz="1300">
              <a:solidFill>
                <a:schemeClr val="accent1"/>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accent1"/>
                </a:solidFill>
                <a:latin typeface="Source Sans Pro"/>
                <a:ea typeface="Source Sans Pro"/>
                <a:cs typeface="Source Sans Pro"/>
                <a:sym typeface="Source Sans Pro"/>
              </a:rPr>
              <a:t>Using the indexes obtained in the previous step, the rows containing the pattern can be found</a:t>
            </a:r>
            <a:endParaRPr sz="1300">
              <a:solidFill>
                <a:schemeClr val="accent1"/>
              </a:solidFill>
              <a:latin typeface="Source Sans Pro"/>
              <a:ea typeface="Source Sans Pro"/>
              <a:cs typeface="Source Sans Pro"/>
              <a:sym typeface="Source Sans Pr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91"/>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JavaScript </a:t>
            </a:r>
            <a:r>
              <a:rPr lang="en"/>
              <a:t>- Code</a:t>
            </a:r>
            <a:endParaRPr/>
          </a:p>
        </p:txBody>
      </p:sp>
      <p:pic>
        <p:nvPicPr>
          <p:cNvPr id="615" name="Google Shape;615;p91"/>
          <p:cNvPicPr preferRelativeResize="0"/>
          <p:nvPr/>
        </p:nvPicPr>
        <p:blipFill>
          <a:blip r:embed="rId3">
            <a:alphaModFix/>
          </a:blip>
          <a:stretch>
            <a:fillRect/>
          </a:stretch>
        </p:blipFill>
        <p:spPr>
          <a:xfrm>
            <a:off x="301650" y="1869550"/>
            <a:ext cx="4041350" cy="2166350"/>
          </a:xfrm>
          <a:prstGeom prst="rect">
            <a:avLst/>
          </a:prstGeom>
          <a:noFill/>
          <a:ln>
            <a:noFill/>
          </a:ln>
        </p:spPr>
      </p:pic>
      <p:pic>
        <p:nvPicPr>
          <p:cNvPr id="616" name="Google Shape;616;p91"/>
          <p:cNvPicPr preferRelativeResize="0"/>
          <p:nvPr/>
        </p:nvPicPr>
        <p:blipFill>
          <a:blip r:embed="rId4">
            <a:alphaModFix/>
          </a:blip>
          <a:stretch>
            <a:fillRect/>
          </a:stretch>
        </p:blipFill>
        <p:spPr>
          <a:xfrm>
            <a:off x="4765625" y="1790025"/>
            <a:ext cx="4168549" cy="2325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How is the BWT done?</a:t>
            </a:r>
            <a:endParaRPr/>
          </a:p>
        </p:txBody>
      </p:sp>
      <p:sp>
        <p:nvSpPr>
          <p:cNvPr id="306" name="Google Shape;306;p47"/>
          <p:cNvSpPr txBox="1"/>
          <p:nvPr>
            <p:ph idx="1" type="subTitle"/>
          </p:nvPr>
        </p:nvSpPr>
        <p:spPr>
          <a:xfrm>
            <a:off x="713225" y="1276350"/>
            <a:ext cx="7726800" cy="2719200"/>
          </a:xfrm>
          <a:prstGeom prst="rect">
            <a:avLst/>
          </a:prstGeom>
        </p:spPr>
        <p:txBody>
          <a:bodyPr anchorCtr="0" anchor="t" bIns="0" lIns="0" spcFirstLastPara="1" rIns="0" wrap="square" tIns="0">
            <a:noAutofit/>
          </a:bodyPr>
          <a:lstStyle/>
          <a:p>
            <a:pPr indent="-355600" lvl="0" marL="457200" rtl="0" algn="l">
              <a:spcBef>
                <a:spcPts val="0"/>
              </a:spcBef>
              <a:spcAft>
                <a:spcPts val="0"/>
              </a:spcAft>
              <a:buClr>
                <a:srgbClr val="FFFFFF"/>
              </a:buClr>
              <a:buSzPts val="2000"/>
              <a:buAutoNum type="arabicParenR"/>
            </a:pPr>
            <a:r>
              <a:rPr lang="en" sz="2000"/>
              <a:t>Append a dollar to end of the string being transformed.</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Clr>
                <a:srgbClr val="FFFFFF"/>
              </a:buClr>
              <a:buSzPts val="2000"/>
              <a:buAutoNum type="arabicParenR"/>
            </a:pPr>
            <a:r>
              <a:rPr lang="en" sz="2000"/>
              <a:t>Create a table of cyclic rotations </a:t>
            </a:r>
            <a:endParaRPr sz="2000"/>
          </a:p>
          <a:p>
            <a:pPr indent="0" lvl="0" marL="457200" rtl="0" algn="l">
              <a:spcBef>
                <a:spcPts val="0"/>
              </a:spcBef>
              <a:spcAft>
                <a:spcPts val="0"/>
              </a:spcAft>
              <a:buNone/>
            </a:pPr>
            <a:r>
              <a:rPr lang="en" sz="2000"/>
              <a:t>(rotating the last character and the first character for the length of the string)</a:t>
            </a:r>
            <a:endParaRPr sz="2000"/>
          </a:p>
          <a:p>
            <a:pPr indent="0" lvl="0" marL="0" rtl="0" algn="l">
              <a:spcBef>
                <a:spcPts val="0"/>
              </a:spcBef>
              <a:spcAft>
                <a:spcPts val="0"/>
              </a:spcAft>
              <a:buNone/>
            </a:pPr>
            <a:r>
              <a:t/>
            </a:r>
            <a:endParaRPr sz="2000"/>
          </a:p>
          <a:p>
            <a:pPr indent="-355600" lvl="0" marL="457200" rtl="0" algn="l">
              <a:spcBef>
                <a:spcPts val="0"/>
              </a:spcBef>
              <a:spcAft>
                <a:spcPts val="0"/>
              </a:spcAft>
              <a:buClr>
                <a:srgbClr val="FFFFFF"/>
              </a:buClr>
              <a:buSzPts val="2000"/>
              <a:buAutoNum type="arabicParenR"/>
            </a:pPr>
            <a:r>
              <a:rPr lang="en" sz="2000"/>
              <a:t>Sort the BWT table.</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Clr>
                <a:srgbClr val="FFFFFF"/>
              </a:buClr>
              <a:buSzPts val="2000"/>
              <a:buAutoNum type="arabicParenR"/>
            </a:pPr>
            <a:r>
              <a:rPr lang="en" sz="2000"/>
              <a:t>BWT of the string → last column of the BWT table</a:t>
            </a: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92"/>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JavaScript - Code &amp; Output</a:t>
            </a:r>
            <a:endParaRPr/>
          </a:p>
        </p:txBody>
      </p:sp>
      <p:pic>
        <p:nvPicPr>
          <p:cNvPr id="622" name="Google Shape;622;p92"/>
          <p:cNvPicPr preferRelativeResize="0"/>
          <p:nvPr/>
        </p:nvPicPr>
        <p:blipFill>
          <a:blip r:embed="rId3">
            <a:alphaModFix/>
          </a:blip>
          <a:stretch>
            <a:fillRect/>
          </a:stretch>
        </p:blipFill>
        <p:spPr>
          <a:xfrm>
            <a:off x="2681063" y="1143125"/>
            <a:ext cx="3781873" cy="36955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93"/>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Compression: Run-Length Encoding </a:t>
            </a:r>
            <a:endParaRPr/>
          </a:p>
        </p:txBody>
      </p:sp>
      <p:sp>
        <p:nvSpPr>
          <p:cNvPr id="628" name="Google Shape;628;p93"/>
          <p:cNvSpPr txBox="1"/>
          <p:nvPr>
            <p:ph idx="1" type="subTitle"/>
          </p:nvPr>
        </p:nvSpPr>
        <p:spPr>
          <a:xfrm>
            <a:off x="713225" y="1276350"/>
            <a:ext cx="7717500" cy="3399300"/>
          </a:xfrm>
          <a:prstGeom prst="rect">
            <a:avLst/>
          </a:prstGeom>
        </p:spPr>
        <p:txBody>
          <a:bodyPr anchorCtr="0" anchor="t" bIns="0" lIns="0" spcFirstLastPara="1" rIns="0" wrap="square" tIns="0">
            <a:noAutofit/>
          </a:bodyPr>
          <a:lstStyle/>
          <a:p>
            <a:pPr indent="-323850" lvl="0" marL="457200" marR="0" rtl="0" algn="l">
              <a:lnSpc>
                <a:spcPct val="100000"/>
              </a:lnSpc>
              <a:spcBef>
                <a:spcPts val="0"/>
              </a:spcBef>
              <a:spcAft>
                <a:spcPts val="0"/>
              </a:spcAft>
              <a:buClr>
                <a:schemeClr val="lt1"/>
              </a:buClr>
              <a:buSzPts val="1500"/>
              <a:buFont typeface="Arial"/>
              <a:buChar char="●"/>
            </a:pPr>
            <a:r>
              <a:rPr lang="en" sz="1400"/>
              <a:t>Burrows-Wheeler Transform creates more runs which in turn allows for better compression</a:t>
            </a:r>
            <a:endParaRPr sz="1400"/>
          </a:p>
          <a:p>
            <a:pPr indent="0" lvl="0" marL="457200" marR="0" rtl="0" algn="l">
              <a:lnSpc>
                <a:spcPct val="100000"/>
              </a:lnSpc>
              <a:spcBef>
                <a:spcPts val="0"/>
              </a:spcBef>
              <a:spcAft>
                <a:spcPts val="0"/>
              </a:spcAft>
              <a:buNone/>
            </a:pPr>
            <a:r>
              <a:t/>
            </a:r>
            <a:endParaRPr sz="1400"/>
          </a:p>
          <a:p>
            <a:pPr indent="-323850" lvl="0" marL="457200" marR="0" rtl="0" algn="l">
              <a:lnSpc>
                <a:spcPct val="100000"/>
              </a:lnSpc>
              <a:spcBef>
                <a:spcPts val="0"/>
              </a:spcBef>
              <a:spcAft>
                <a:spcPts val="0"/>
              </a:spcAft>
              <a:buClr>
                <a:schemeClr val="lt1"/>
              </a:buClr>
              <a:buSzPts val="1500"/>
              <a:buFont typeface="Arial"/>
              <a:buChar char="●"/>
            </a:pPr>
            <a:r>
              <a:rPr lang="en" sz="1400"/>
              <a:t>One such technique of compression is Run-Length encoding</a:t>
            </a:r>
            <a:endParaRPr sz="1500">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sz="1400">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sz="1400">
              <a:solidFill>
                <a:schemeClr val="lt1"/>
              </a:solidFill>
              <a:latin typeface="Arial"/>
              <a:ea typeface="Arial"/>
              <a:cs typeface="Arial"/>
              <a:sym typeface="Arial"/>
            </a:endParaRPr>
          </a:p>
        </p:txBody>
      </p:sp>
      <p:pic>
        <p:nvPicPr>
          <p:cNvPr id="629" name="Google Shape;629;p93"/>
          <p:cNvPicPr preferRelativeResize="0"/>
          <p:nvPr/>
        </p:nvPicPr>
        <p:blipFill rotWithShape="1">
          <a:blip r:embed="rId3">
            <a:alphaModFix/>
          </a:blip>
          <a:srcRect b="6988" l="12507" r="9122" t="20892"/>
          <a:stretch/>
        </p:blipFill>
        <p:spPr>
          <a:xfrm>
            <a:off x="2218975" y="2129450"/>
            <a:ext cx="4918525" cy="25462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94"/>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Pipeline for Compression and Retrieval</a:t>
            </a:r>
            <a:endParaRPr/>
          </a:p>
        </p:txBody>
      </p:sp>
      <p:sp>
        <p:nvSpPr>
          <p:cNvPr id="635" name="Google Shape;635;p94"/>
          <p:cNvSpPr/>
          <p:nvPr/>
        </p:nvSpPr>
        <p:spPr>
          <a:xfrm>
            <a:off x="532725" y="1143125"/>
            <a:ext cx="2314500" cy="13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BWT </a:t>
            </a:r>
            <a:endParaRPr/>
          </a:p>
        </p:txBody>
      </p:sp>
      <p:sp>
        <p:nvSpPr>
          <p:cNvPr id="636" name="Google Shape;636;p94"/>
          <p:cNvSpPr/>
          <p:nvPr/>
        </p:nvSpPr>
        <p:spPr>
          <a:xfrm>
            <a:off x="6328350" y="1143125"/>
            <a:ext cx="2314500" cy="13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a:t>RLE - Run Length Encoding</a:t>
            </a:r>
            <a:endParaRPr/>
          </a:p>
        </p:txBody>
      </p:sp>
      <p:sp>
        <p:nvSpPr>
          <p:cNvPr id="637" name="Google Shape;637;p94"/>
          <p:cNvSpPr/>
          <p:nvPr/>
        </p:nvSpPr>
        <p:spPr>
          <a:xfrm>
            <a:off x="6328350" y="3710650"/>
            <a:ext cx="2314500" cy="13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RLD - Run Length Decoding</a:t>
            </a:r>
            <a:endParaRPr/>
          </a:p>
        </p:txBody>
      </p:sp>
      <p:sp>
        <p:nvSpPr>
          <p:cNvPr id="638" name="Google Shape;638;p94"/>
          <p:cNvSpPr/>
          <p:nvPr/>
        </p:nvSpPr>
        <p:spPr>
          <a:xfrm>
            <a:off x="532725" y="3710650"/>
            <a:ext cx="2314500" cy="13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IBWT</a:t>
            </a:r>
            <a:endParaRPr/>
          </a:p>
        </p:txBody>
      </p:sp>
      <p:sp>
        <p:nvSpPr>
          <p:cNvPr id="639" name="Google Shape;639;p94"/>
          <p:cNvSpPr/>
          <p:nvPr/>
        </p:nvSpPr>
        <p:spPr>
          <a:xfrm>
            <a:off x="3628000" y="1497125"/>
            <a:ext cx="1905900" cy="57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94"/>
          <p:cNvSpPr/>
          <p:nvPr/>
        </p:nvSpPr>
        <p:spPr>
          <a:xfrm>
            <a:off x="7301925" y="2700350"/>
            <a:ext cx="459300" cy="764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94"/>
          <p:cNvSpPr/>
          <p:nvPr/>
        </p:nvSpPr>
        <p:spPr>
          <a:xfrm>
            <a:off x="3655550" y="4160725"/>
            <a:ext cx="1905900" cy="578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95"/>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Python Code for Encoding:</a:t>
            </a:r>
            <a:endParaRPr/>
          </a:p>
        </p:txBody>
      </p:sp>
      <p:pic>
        <p:nvPicPr>
          <p:cNvPr id="647" name="Google Shape;647;p95"/>
          <p:cNvPicPr preferRelativeResize="0"/>
          <p:nvPr/>
        </p:nvPicPr>
        <p:blipFill>
          <a:blip r:embed="rId3">
            <a:alphaModFix/>
          </a:blip>
          <a:stretch>
            <a:fillRect/>
          </a:stretch>
        </p:blipFill>
        <p:spPr>
          <a:xfrm>
            <a:off x="2426075" y="1143125"/>
            <a:ext cx="4291860" cy="36955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96"/>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JavaScript </a:t>
            </a:r>
            <a:r>
              <a:rPr lang="en"/>
              <a:t>Code for Encoding:</a:t>
            </a:r>
            <a:endParaRPr/>
          </a:p>
        </p:txBody>
      </p:sp>
      <p:pic>
        <p:nvPicPr>
          <p:cNvPr id="653" name="Google Shape;653;p96"/>
          <p:cNvPicPr preferRelativeResize="0"/>
          <p:nvPr/>
        </p:nvPicPr>
        <p:blipFill>
          <a:blip r:embed="rId3">
            <a:alphaModFix/>
          </a:blip>
          <a:stretch>
            <a:fillRect/>
          </a:stretch>
        </p:blipFill>
        <p:spPr>
          <a:xfrm>
            <a:off x="2580125" y="1143125"/>
            <a:ext cx="3983729" cy="36955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97"/>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Python Code for Decoding:</a:t>
            </a:r>
            <a:endParaRPr/>
          </a:p>
        </p:txBody>
      </p:sp>
      <p:pic>
        <p:nvPicPr>
          <p:cNvPr id="659" name="Google Shape;659;p97"/>
          <p:cNvPicPr preferRelativeResize="0"/>
          <p:nvPr/>
        </p:nvPicPr>
        <p:blipFill>
          <a:blip r:embed="rId3">
            <a:alphaModFix/>
          </a:blip>
          <a:stretch>
            <a:fillRect/>
          </a:stretch>
        </p:blipFill>
        <p:spPr>
          <a:xfrm>
            <a:off x="2295375" y="3056125"/>
            <a:ext cx="4562475" cy="1400175"/>
          </a:xfrm>
          <a:prstGeom prst="rect">
            <a:avLst/>
          </a:prstGeom>
          <a:noFill/>
          <a:ln>
            <a:noFill/>
          </a:ln>
        </p:spPr>
      </p:pic>
      <p:pic>
        <p:nvPicPr>
          <p:cNvPr id="660" name="Google Shape;660;p97"/>
          <p:cNvPicPr preferRelativeResize="0"/>
          <p:nvPr/>
        </p:nvPicPr>
        <p:blipFill>
          <a:blip r:embed="rId4">
            <a:alphaModFix/>
          </a:blip>
          <a:stretch>
            <a:fillRect/>
          </a:stretch>
        </p:blipFill>
        <p:spPr>
          <a:xfrm>
            <a:off x="1516325" y="1392950"/>
            <a:ext cx="6111351" cy="12084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8"/>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JavaScript Code for Decoding:</a:t>
            </a:r>
            <a:endParaRPr/>
          </a:p>
        </p:txBody>
      </p:sp>
      <p:pic>
        <p:nvPicPr>
          <p:cNvPr id="666" name="Google Shape;666;p98"/>
          <p:cNvPicPr preferRelativeResize="0"/>
          <p:nvPr/>
        </p:nvPicPr>
        <p:blipFill>
          <a:blip r:embed="rId3">
            <a:alphaModFix/>
          </a:blip>
          <a:stretch>
            <a:fillRect/>
          </a:stretch>
        </p:blipFill>
        <p:spPr>
          <a:xfrm>
            <a:off x="2304424" y="1355150"/>
            <a:ext cx="4535150" cy="32715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9"/>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Applications for BWT compression</a:t>
            </a:r>
            <a:endParaRPr/>
          </a:p>
        </p:txBody>
      </p:sp>
      <p:sp>
        <p:nvSpPr>
          <p:cNvPr id="672" name="Google Shape;672;p99"/>
          <p:cNvSpPr txBox="1"/>
          <p:nvPr>
            <p:ph idx="1" type="subTitle"/>
          </p:nvPr>
        </p:nvSpPr>
        <p:spPr>
          <a:xfrm>
            <a:off x="713225" y="1276350"/>
            <a:ext cx="7717500" cy="3399300"/>
          </a:xfrm>
          <a:prstGeom prst="rect">
            <a:avLst/>
          </a:prstGeom>
        </p:spPr>
        <p:txBody>
          <a:bodyPr anchorCtr="0" anchor="t" bIns="0" lIns="0" spcFirstLastPara="1" rIns="0" wrap="square" tIns="0">
            <a:noAutofit/>
          </a:bodyPr>
          <a:lstStyle/>
          <a:p>
            <a:pPr indent="-349250" lvl="0" marL="457200" rtl="0" algn="l">
              <a:spcBef>
                <a:spcPts val="0"/>
              </a:spcBef>
              <a:spcAft>
                <a:spcPts val="0"/>
              </a:spcAft>
              <a:buClr>
                <a:srgbClr val="FFFFFF"/>
              </a:buClr>
              <a:buSzPts val="1900"/>
              <a:buAutoNum type="arabicPeriod"/>
            </a:pPr>
            <a:r>
              <a:rPr lang="en" sz="1900"/>
              <a:t>Bioinformatics &amp; Computational Biology</a:t>
            </a:r>
            <a:endParaRPr sz="1900"/>
          </a:p>
          <a:p>
            <a:pPr indent="-349250" lvl="0" marL="457200" rtl="0" algn="l">
              <a:spcBef>
                <a:spcPts val="0"/>
              </a:spcBef>
              <a:spcAft>
                <a:spcPts val="0"/>
              </a:spcAft>
              <a:buClr>
                <a:srgbClr val="FFFFFF"/>
              </a:buClr>
              <a:buSzPts val="1900"/>
              <a:buAutoNum type="arabicPeriod"/>
            </a:pPr>
            <a:r>
              <a:rPr lang="en" sz="1900"/>
              <a:t>Linux command: bzip2 </a:t>
            </a:r>
            <a:endParaRPr sz="1900"/>
          </a:p>
          <a:p>
            <a:pPr indent="-349250" lvl="0" marL="457200" rtl="0" algn="l">
              <a:spcBef>
                <a:spcPts val="0"/>
              </a:spcBef>
              <a:spcAft>
                <a:spcPts val="0"/>
              </a:spcAft>
              <a:buClr>
                <a:srgbClr val="FFFFFF"/>
              </a:buClr>
              <a:buSzPts val="1900"/>
              <a:buAutoNum type="arabicPeriod"/>
            </a:pPr>
            <a:r>
              <a:rPr lang="en" sz="1900"/>
              <a:t>Full-text compressed indexes</a:t>
            </a:r>
            <a:endParaRPr sz="1900"/>
          </a:p>
          <a:p>
            <a:pPr indent="-349250" lvl="0" marL="457200" rtl="0" algn="l">
              <a:spcBef>
                <a:spcPts val="0"/>
              </a:spcBef>
              <a:spcAft>
                <a:spcPts val="0"/>
              </a:spcAft>
              <a:buClr>
                <a:srgbClr val="FFFFFF"/>
              </a:buClr>
              <a:buSzPts val="1900"/>
              <a:buAutoNum type="arabicPeriod"/>
            </a:pPr>
            <a:r>
              <a:rPr lang="en" sz="1900"/>
              <a:t>Prediction</a:t>
            </a:r>
            <a:endParaRPr sz="1900"/>
          </a:p>
          <a:p>
            <a:pPr indent="-349250" lvl="0" marL="457200" rtl="0" algn="l">
              <a:spcBef>
                <a:spcPts val="0"/>
              </a:spcBef>
              <a:spcAft>
                <a:spcPts val="0"/>
              </a:spcAft>
              <a:buClr>
                <a:srgbClr val="FFFFFF"/>
              </a:buClr>
              <a:buSzPts val="1900"/>
              <a:buAutoNum type="arabicPeriod"/>
            </a:pPr>
            <a:r>
              <a:rPr lang="en" sz="1900"/>
              <a:t>Entropy Estimation</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8"/>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Example</a:t>
            </a:r>
            <a:endParaRPr/>
          </a:p>
        </p:txBody>
      </p:sp>
      <p:pic>
        <p:nvPicPr>
          <p:cNvPr id="312" name="Google Shape;312;p48"/>
          <p:cNvPicPr preferRelativeResize="0"/>
          <p:nvPr/>
        </p:nvPicPr>
        <p:blipFill>
          <a:blip r:embed="rId3">
            <a:alphaModFix/>
          </a:blip>
          <a:stretch>
            <a:fillRect/>
          </a:stretch>
        </p:blipFill>
        <p:spPr>
          <a:xfrm>
            <a:off x="912225" y="1189050"/>
            <a:ext cx="4228201" cy="3786401"/>
          </a:xfrm>
          <a:prstGeom prst="rect">
            <a:avLst/>
          </a:prstGeom>
          <a:noFill/>
          <a:ln>
            <a:noFill/>
          </a:ln>
        </p:spPr>
      </p:pic>
      <p:sp>
        <p:nvSpPr>
          <p:cNvPr id="313" name="Google Shape;313;p48"/>
          <p:cNvSpPr/>
          <p:nvPr/>
        </p:nvSpPr>
        <p:spPr>
          <a:xfrm>
            <a:off x="4745600" y="1809425"/>
            <a:ext cx="259500" cy="3095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p:nvPr/>
        </p:nvSpPr>
        <p:spPr>
          <a:xfrm>
            <a:off x="5955675" y="2571725"/>
            <a:ext cx="2131406" cy="491507"/>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Source Sans Pro"/>
              </a:rPr>
              <a:t>annb$aa</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9"/>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Python Code for BWT</a:t>
            </a:r>
            <a:endParaRPr/>
          </a:p>
        </p:txBody>
      </p:sp>
      <p:pic>
        <p:nvPicPr>
          <p:cNvPr id="320" name="Google Shape;320;p49"/>
          <p:cNvPicPr preferRelativeResize="0"/>
          <p:nvPr/>
        </p:nvPicPr>
        <p:blipFill>
          <a:blip r:embed="rId3">
            <a:alphaModFix/>
          </a:blip>
          <a:stretch>
            <a:fillRect/>
          </a:stretch>
        </p:blipFill>
        <p:spPr>
          <a:xfrm>
            <a:off x="1709600" y="1318275"/>
            <a:ext cx="5734050" cy="771525"/>
          </a:xfrm>
          <a:prstGeom prst="rect">
            <a:avLst/>
          </a:prstGeom>
          <a:noFill/>
          <a:ln>
            <a:noFill/>
          </a:ln>
        </p:spPr>
      </p:pic>
      <p:pic>
        <p:nvPicPr>
          <p:cNvPr id="321" name="Google Shape;321;p49"/>
          <p:cNvPicPr preferRelativeResize="0"/>
          <p:nvPr/>
        </p:nvPicPr>
        <p:blipFill rotWithShape="1">
          <a:blip r:embed="rId4">
            <a:alphaModFix/>
          </a:blip>
          <a:srcRect b="-2200" l="0" r="0" t="2200"/>
          <a:stretch/>
        </p:blipFill>
        <p:spPr>
          <a:xfrm>
            <a:off x="1704975" y="2449900"/>
            <a:ext cx="5734050" cy="167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0"/>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Python Code </a:t>
            </a:r>
            <a:endParaRPr/>
          </a:p>
          <a:p>
            <a:pPr indent="0" lvl="0" marL="0" rtl="0" algn="ctr">
              <a:spcBef>
                <a:spcPts val="0"/>
              </a:spcBef>
              <a:spcAft>
                <a:spcPts val="0"/>
              </a:spcAft>
              <a:buNone/>
            </a:pPr>
            <a:r>
              <a:rPr lang="en" sz="1900"/>
              <a:t>for the splitting &amp; sorting of kmers</a:t>
            </a:r>
            <a:endParaRPr sz="1900"/>
          </a:p>
        </p:txBody>
      </p:sp>
      <p:pic>
        <p:nvPicPr>
          <p:cNvPr id="327" name="Google Shape;327;p50"/>
          <p:cNvPicPr preferRelativeResize="0"/>
          <p:nvPr/>
        </p:nvPicPr>
        <p:blipFill>
          <a:blip r:embed="rId3">
            <a:alphaModFix/>
          </a:blip>
          <a:stretch>
            <a:fillRect/>
          </a:stretch>
        </p:blipFill>
        <p:spPr>
          <a:xfrm>
            <a:off x="1704975" y="1276350"/>
            <a:ext cx="5734050" cy="2590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1"/>
          <p:cNvSpPr txBox="1"/>
          <p:nvPr>
            <p:ph type="title"/>
          </p:nvPr>
        </p:nvSpPr>
        <p:spPr>
          <a:xfrm>
            <a:off x="713226" y="502925"/>
            <a:ext cx="7726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Python Output for BWT</a:t>
            </a:r>
            <a:endParaRPr/>
          </a:p>
        </p:txBody>
      </p:sp>
      <p:pic>
        <p:nvPicPr>
          <p:cNvPr id="333" name="Google Shape;333;p51"/>
          <p:cNvPicPr preferRelativeResize="0"/>
          <p:nvPr/>
        </p:nvPicPr>
        <p:blipFill>
          <a:blip r:embed="rId3">
            <a:alphaModFix/>
          </a:blip>
          <a:stretch>
            <a:fillRect/>
          </a:stretch>
        </p:blipFill>
        <p:spPr>
          <a:xfrm>
            <a:off x="1976225" y="1279325"/>
            <a:ext cx="5191550" cy="3222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udy of Human Genome by Slidesgo">
  <a:themeElements>
    <a:clrScheme name="Simple Light">
      <a:dk1>
        <a:srgbClr val="000000"/>
      </a:dk1>
      <a:lt1>
        <a:srgbClr val="FFFFFF"/>
      </a:lt1>
      <a:dk2>
        <a:srgbClr val="662D74"/>
      </a:dk2>
      <a:lt2>
        <a:srgbClr val="EEEEEE"/>
      </a:lt2>
      <a:accent1>
        <a:srgbClr val="F8F4E3"/>
      </a:accent1>
      <a:accent2>
        <a:srgbClr val="7209B7"/>
      </a:accent2>
      <a:accent3>
        <a:srgbClr val="3A0CAA"/>
      </a:accent3>
      <a:accent4>
        <a:srgbClr val="EFE9F4"/>
      </a:accent4>
      <a:accent5>
        <a:srgbClr val="F841FF"/>
      </a:accent5>
      <a:accent6>
        <a:srgbClr val="F841FF"/>
      </a:accent6>
      <a:hlink>
        <a:srgbClr val="F8F4E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